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6" r:id="rId2"/>
    <p:sldId id="264" r:id="rId3"/>
    <p:sldId id="339" r:id="rId4"/>
    <p:sldId id="340" r:id="rId5"/>
    <p:sldId id="258" r:id="rId6"/>
    <p:sldId id="270" r:id="rId7"/>
    <p:sldId id="265" r:id="rId8"/>
    <p:sldId id="266" r:id="rId9"/>
    <p:sldId id="267" r:id="rId10"/>
    <p:sldId id="269" r:id="rId11"/>
    <p:sldId id="300" r:id="rId12"/>
    <p:sldId id="309" r:id="rId13"/>
    <p:sldId id="301" r:id="rId14"/>
    <p:sldId id="342" r:id="rId15"/>
    <p:sldId id="341" r:id="rId16"/>
    <p:sldId id="302" r:id="rId17"/>
    <p:sldId id="308" r:id="rId18"/>
    <p:sldId id="310" r:id="rId19"/>
    <p:sldId id="303" r:id="rId20"/>
    <p:sldId id="311" r:id="rId21"/>
    <p:sldId id="317" r:id="rId22"/>
    <p:sldId id="307" r:id="rId23"/>
    <p:sldId id="314" r:id="rId24"/>
    <p:sldId id="315" r:id="rId25"/>
    <p:sldId id="316" r:id="rId26"/>
    <p:sldId id="304" r:id="rId27"/>
    <p:sldId id="305" r:id="rId28"/>
    <p:sldId id="322" r:id="rId29"/>
    <p:sldId id="323" r:id="rId30"/>
    <p:sldId id="324" r:id="rId31"/>
    <p:sldId id="327" r:id="rId32"/>
    <p:sldId id="325" r:id="rId33"/>
    <p:sldId id="328" r:id="rId34"/>
    <p:sldId id="326" r:id="rId35"/>
    <p:sldId id="272" r:id="rId36"/>
    <p:sldId id="277" r:id="rId37"/>
    <p:sldId id="329" r:id="rId38"/>
    <p:sldId id="278" r:id="rId39"/>
    <p:sldId id="279" r:id="rId40"/>
    <p:sldId id="280" r:id="rId41"/>
    <p:sldId id="313" r:id="rId42"/>
    <p:sldId id="330" r:id="rId43"/>
    <p:sldId id="331" r:id="rId44"/>
    <p:sldId id="332" r:id="rId45"/>
    <p:sldId id="334" r:id="rId46"/>
    <p:sldId id="333" r:id="rId47"/>
    <p:sldId id="281" r:id="rId48"/>
    <p:sldId id="284" r:id="rId49"/>
    <p:sldId id="285" r:id="rId50"/>
    <p:sldId id="335" r:id="rId51"/>
    <p:sldId id="336" r:id="rId52"/>
    <p:sldId id="337" r:id="rId53"/>
    <p:sldId id="338" r:id="rId54"/>
    <p:sldId id="343" r:id="rId55"/>
    <p:sldId id="344" r:id="rId56"/>
    <p:sldId id="287" r:id="rId5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8" d="100"/>
          <a:sy n="78" d="100"/>
        </p:scale>
        <p:origin x="-552" y="-1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printerSettings" Target="printerSettings/printerSettings1.bin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0.tiff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tiff>
</file>

<file path=ppt/media/image27.tiff>
</file>

<file path=ppt/media/image28.tif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4.tiff>
</file>

<file path=ppt/media/image45.tiff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7BAF3-0BA2-3440-8C39-73D1E583C8F5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FA56C-7662-244C-B9CB-AAFF6CEEE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263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9E7C0-CC08-5845-B9AB-D47AFAE4289D}" type="slidenum">
              <a:rPr lang="it-IT" smtClean="0"/>
              <a:pPr/>
              <a:t>3</a:t>
            </a:fld>
            <a:endParaRPr lang="it-IT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9E7C0-CC08-5845-B9AB-D47AFAE4289D}" type="slidenum">
              <a:rPr lang="it-IT" smtClean="0"/>
              <a:pPr/>
              <a:t>48</a:t>
            </a:fld>
            <a:endParaRPr lang="it-IT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The top structure of the top cluster hase</a:t>
            </a:r>
            <a:r>
              <a:rPr lang="it-IT" baseline="0" dirty="0" smtClean="0"/>
              <a:t> an interface RMSD of only 1.1 A to the first model of NMR structure. The second cluster in which  oner component is  90° rotated has an HADDOCK score very similar, therefore in this case additional experimental information has to be taken into account to completely rule out alternatives to the highest-scoring solution.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9E7C0-CC08-5845-B9AB-D47AFAE4289D}" type="slidenum">
              <a:rPr lang="it-IT" smtClean="0"/>
              <a:pPr/>
              <a:t>49</a:t>
            </a:fld>
            <a:endParaRPr lang="it-IT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9E7C0-CC08-5845-B9AB-D47AFAE4289D}" type="slidenum">
              <a:rPr lang="it-IT" smtClean="0"/>
              <a:pPr/>
              <a:t>56</a:t>
            </a:fld>
            <a:endParaRPr lang="it-IT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9E7C0-CC08-5845-B9AB-D47AFAE4289D}" type="slidenum">
              <a:rPr lang="it-IT" smtClean="0"/>
              <a:pPr/>
              <a:t>4</a:t>
            </a:fld>
            <a:endParaRPr lang="it-IT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5E794F-F403-6B40-91AF-FDEAC07552DC}" type="slidenum">
              <a:rPr lang="it-IT" smtClean="0"/>
              <a:pPr/>
              <a:t>24</a:t>
            </a:fld>
            <a:endParaRPr lang="it-IT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5AF307-8C98-5444-8CE5-1631B2E27E39}" type="slidenum">
              <a:rPr lang="en-US"/>
              <a:pPr/>
              <a:t>35</a:t>
            </a:fld>
            <a:endParaRPr lang="en-US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5800"/>
            <a:ext cx="4572000" cy="3429000"/>
          </a:xfrm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aseline="0" dirty="0" smtClean="0"/>
              <a:t>   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ext Box 1"/>
          <p:cNvSpPr txBox="1">
            <a:spLocks noChangeArrowheads="1"/>
          </p:cNvSpPr>
          <p:nvPr/>
        </p:nvSpPr>
        <p:spPr bwMode="auto">
          <a:xfrm>
            <a:off x="925935" y="685728"/>
            <a:ext cx="5007733" cy="3428634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00355" name="Text Box 2"/>
          <p:cNvSpPr txBox="1">
            <a:spLocks noGrp="1" noChangeArrowheads="1"/>
          </p:cNvSpPr>
          <p:nvPr>
            <p:ph type="body"/>
          </p:nvPr>
        </p:nvSpPr>
        <p:spPr>
          <a:xfrm>
            <a:off x="685640" y="4343913"/>
            <a:ext cx="5488322" cy="4114361"/>
          </a:xfrm>
          <a:noFill/>
          <a:ln/>
        </p:spPr>
        <p:txBody>
          <a:bodyPr lIns="90000" tIns="46800" rIns="90000" bIns="46800" anchor="ctr"/>
          <a:lstStyle/>
          <a:p>
            <a:pPr>
              <a:spcBef>
                <a:spcPts val="450"/>
              </a:spcBef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dirty="0">
              <a:ea typeface="DejaVu Sans" charset="0"/>
              <a:cs typeface="DejaVu Sans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5E794F-F403-6B40-91AF-FDEAC07552DC}" type="slidenum">
              <a:rPr lang="it-IT" smtClean="0"/>
              <a:pPr/>
              <a:t>38</a:t>
            </a:fld>
            <a:endParaRPr lang="it-IT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ext Box 1"/>
          <p:cNvSpPr txBox="1">
            <a:spLocks noChangeArrowheads="1"/>
          </p:cNvSpPr>
          <p:nvPr/>
        </p:nvSpPr>
        <p:spPr bwMode="auto">
          <a:xfrm>
            <a:off x="925935" y="685728"/>
            <a:ext cx="5007733" cy="3428634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75779" name="Text Box 2"/>
          <p:cNvSpPr txBox="1">
            <a:spLocks noGrp="1" noChangeArrowheads="1"/>
          </p:cNvSpPr>
          <p:nvPr>
            <p:ph type="body"/>
          </p:nvPr>
        </p:nvSpPr>
        <p:spPr>
          <a:xfrm>
            <a:off x="685640" y="4343912"/>
            <a:ext cx="5488322" cy="4115823"/>
          </a:xfrm>
          <a:noFill/>
          <a:ln/>
        </p:spPr>
        <p:txBody>
          <a:bodyPr wrap="none" anchor="ctr"/>
          <a:lstStyle/>
          <a:p>
            <a:endParaRPr lang="it-IT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ext Box 1"/>
          <p:cNvSpPr txBox="1">
            <a:spLocks noChangeArrowheads="1"/>
          </p:cNvSpPr>
          <p:nvPr/>
        </p:nvSpPr>
        <p:spPr bwMode="auto">
          <a:xfrm>
            <a:off x="925935" y="685728"/>
            <a:ext cx="5007733" cy="3428634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75779" name="Text Box 2"/>
          <p:cNvSpPr txBox="1">
            <a:spLocks noGrp="1" noChangeArrowheads="1"/>
          </p:cNvSpPr>
          <p:nvPr>
            <p:ph type="body"/>
          </p:nvPr>
        </p:nvSpPr>
        <p:spPr>
          <a:xfrm>
            <a:off x="685640" y="4343912"/>
            <a:ext cx="5488322" cy="4115823"/>
          </a:xfrm>
          <a:noFill/>
          <a:ln/>
        </p:spPr>
        <p:txBody>
          <a:bodyPr wrap="none" anchor="ctr"/>
          <a:lstStyle/>
          <a:p>
            <a:endParaRPr lang="it-IT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2EF555-7726-C044-A65D-C4B4BBE6F023}" type="slidenum">
              <a:rPr lang="en-US"/>
              <a:pPr/>
              <a:t>47</a:t>
            </a:fld>
            <a:endParaRPr lang="en-US"/>
          </a:p>
        </p:txBody>
      </p:sp>
      <p:sp>
        <p:nvSpPr>
          <p:cNvPr id="1378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82688" y="709613"/>
            <a:ext cx="4537075" cy="34036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78307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41785" y="4328584"/>
            <a:ext cx="5016103" cy="184666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0" tIns="0" rIns="0" bIns="0">
            <a:prstTxWarp prst="textNoShape">
              <a:avLst/>
            </a:prstTxWarp>
            <a:spAutoFit/>
          </a:bodyPr>
          <a:lstStyle/>
          <a:p>
            <a:endParaRPr lang="it-IT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38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1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63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29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06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792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00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50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23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5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7C988-1521-1B4C-B72A-1C51DB425F04}" type="datetimeFigureOut">
              <a:rPr lang="en-US" smtClean="0"/>
              <a:t>10/12/2015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F850F-1CF0-6E40-A496-9C94D2116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91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5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://cpclab.uni-duesseldorf.de/dsppi/" TargetMode="External"/><Relationship Id="rId5" Type="http://schemas.openxmlformats.org/officeDocument/2006/relationships/image" Target="../media/image3.png"/><Relationship Id="rId6" Type="http://schemas.openxmlformats.org/officeDocument/2006/relationships/hyperlink" Target="http://robetta.bakerlab.org/alascansubmit.jsp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hyperlink" Target="http://crick.mbu.iisc.ernet.in/~PIC/" TargetMode="External"/><Relationship Id="rId8" Type="http://schemas.openxmlformats.org/officeDocument/2006/relationships/hyperlink" Target="http://prism.ccbb.ku.edu.tr/hotpoint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haddock.chem.uu.nl" TargetMode="External"/><Relationship Id="rId4" Type="http://schemas.openxmlformats.org/officeDocument/2006/relationships/hyperlink" Target="http://cluspro.bu.edu" TargetMode="External"/><Relationship Id="rId5" Type="http://schemas.openxmlformats.org/officeDocument/2006/relationships/hyperlink" Target="http://www.molsoft.com/protein_protein_docking.html" TargetMode="External"/><Relationship Id="rId6" Type="http://schemas.openxmlformats.org/officeDocument/2006/relationships/hyperlink" Target="http://rosettadock.graylab.jhu.edu/submit" TargetMode="External"/><Relationship Id="rId7" Type="http://schemas.openxmlformats.org/officeDocument/2006/relationships/hyperlink" Target="http://vakser.bioinformatics.ku.edu/resources/gramm/grammx" TargetMode="External"/><Relationship Id="rId8" Type="http://schemas.openxmlformats.org/officeDocument/2006/relationships/hyperlink" Target="http://bioinfo3d.cs.tau.ac.il/PatchDock/" TargetMode="External"/><Relationship Id="rId9" Type="http://schemas.openxmlformats.org/officeDocument/2006/relationships/hyperlink" Target="http://hexserver.loria.fr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4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5.png"/><Relationship Id="rId12" Type="http://schemas.openxmlformats.org/officeDocument/2006/relationships/image" Target="../media/image36.png"/><Relationship Id="rId13" Type="http://schemas.openxmlformats.org/officeDocument/2006/relationships/image" Target="../media/image37.png"/><Relationship Id="rId14" Type="http://schemas.openxmlformats.org/officeDocument/2006/relationships/image" Target="../media/image38.png"/><Relationship Id="rId15" Type="http://schemas.openxmlformats.org/officeDocument/2006/relationships/image" Target="../media/image39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haddocking.org" TargetMode="External"/><Relationship Id="rId4" Type="http://schemas.openxmlformats.org/officeDocument/2006/relationships/hyperlink" Target="http://www.nmr.chem.uu.nl/haddock" TargetMode="External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8" Type="http://schemas.openxmlformats.org/officeDocument/2006/relationships/image" Target="../media/image32.png"/><Relationship Id="rId9" Type="http://schemas.openxmlformats.org/officeDocument/2006/relationships/image" Target="../media/image33.png"/><Relationship Id="rId10" Type="http://schemas.openxmlformats.org/officeDocument/2006/relationships/image" Target="../media/image3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0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5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tif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9107" y="4745274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rbel"/>
                <a:cs typeface="Corbel"/>
              </a:rPr>
              <a:t>Allegra Via</a:t>
            </a:r>
          </a:p>
          <a:p>
            <a:pPr algn="ctr"/>
            <a:r>
              <a:rPr lang="en-US" sz="2000" i="1" dirty="0" smtClean="0">
                <a:latin typeface="Corbel"/>
                <a:cs typeface="Corbel"/>
              </a:rPr>
              <a:t>Biocomputing Unit</a:t>
            </a:r>
          </a:p>
          <a:p>
            <a:pPr algn="ctr"/>
            <a:r>
              <a:rPr lang="en-US" sz="2000" i="1" dirty="0" err="1" smtClean="0">
                <a:latin typeface="Corbel"/>
                <a:cs typeface="Corbel"/>
              </a:rPr>
              <a:t>Sapienza</a:t>
            </a:r>
            <a:r>
              <a:rPr lang="en-US" sz="2000" i="1" dirty="0" smtClean="0">
                <a:latin typeface="Corbel"/>
                <a:cs typeface="Corbel"/>
              </a:rPr>
              <a:t> </a:t>
            </a:r>
            <a:r>
              <a:rPr lang="en-US" sz="2000" i="1" dirty="0" err="1" smtClean="0">
                <a:latin typeface="Corbel"/>
                <a:cs typeface="Corbel"/>
              </a:rPr>
              <a:t>Università</a:t>
            </a:r>
            <a:r>
              <a:rPr lang="en-US" sz="2000" i="1" dirty="0" smtClean="0">
                <a:latin typeface="Corbel"/>
                <a:cs typeface="Corbel"/>
              </a:rPr>
              <a:t>, Rome, IT</a:t>
            </a:r>
            <a:endParaRPr lang="en-US" sz="2000" i="1" dirty="0">
              <a:latin typeface="Corbel"/>
              <a:cs typeface="Corbe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35166" y="1672095"/>
            <a:ext cx="52588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latin typeface="Corbel"/>
                <a:cs typeface="Corbel"/>
              </a:rPr>
              <a:t>Course on</a:t>
            </a:r>
          </a:p>
          <a:p>
            <a:pPr algn="ctr"/>
            <a:r>
              <a:rPr lang="en-US" sz="2400" dirty="0" smtClean="0">
                <a:latin typeface="Corbel"/>
                <a:cs typeface="Corbel"/>
              </a:rPr>
              <a:t>Protein </a:t>
            </a:r>
            <a:r>
              <a:rPr lang="en-US" sz="2400" dirty="0">
                <a:latin typeface="Corbel"/>
                <a:cs typeface="Corbel"/>
              </a:rPr>
              <a:t>Networks and Systems </a:t>
            </a:r>
            <a:r>
              <a:rPr lang="en-US" sz="2400" dirty="0" smtClean="0">
                <a:latin typeface="Corbel"/>
                <a:cs typeface="Corbel"/>
              </a:rPr>
              <a:t>Biology</a:t>
            </a:r>
            <a:endParaRPr lang="en-US" sz="2400" dirty="0">
              <a:latin typeface="Corbel"/>
              <a:cs typeface="Corbe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97677" y="2629528"/>
            <a:ext cx="33827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Corbel"/>
                <a:cs typeface="Corbel"/>
              </a:rPr>
              <a:t>14 – 18 December 2015</a:t>
            </a:r>
            <a:endParaRPr lang="en-US" dirty="0">
              <a:latin typeface="Corbel"/>
              <a:cs typeface="Corbel"/>
            </a:endParaRPr>
          </a:p>
          <a:p>
            <a:pPr algn="ctr"/>
            <a:r>
              <a:rPr lang="en-US" dirty="0" smtClean="0">
                <a:latin typeface="Corbel"/>
                <a:cs typeface="Corbel"/>
              </a:rPr>
              <a:t>University of Bologna, IT</a:t>
            </a:r>
            <a:endParaRPr lang="en-US" dirty="0">
              <a:latin typeface="Corbel"/>
              <a:cs typeface="Corbel"/>
            </a:endParaRP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799107" y="3342790"/>
            <a:ext cx="7827966" cy="1213949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latin typeface="Corbel"/>
                <a:cs typeface="Corbel"/>
              </a:rPr>
              <a:t>Three-dimensional </a:t>
            </a:r>
            <a:r>
              <a:rPr lang="en-US" sz="3600" b="1" dirty="0" err="1" smtClean="0">
                <a:latin typeface="Corbel"/>
                <a:cs typeface="Corbel"/>
              </a:rPr>
              <a:t>modelling</a:t>
            </a:r>
            <a:r>
              <a:rPr lang="en-US" sz="3600" b="1" dirty="0" smtClean="0">
                <a:latin typeface="Corbel"/>
                <a:cs typeface="Corbel"/>
              </a:rPr>
              <a:t> of protein complexes</a:t>
            </a:r>
          </a:p>
        </p:txBody>
      </p:sp>
      <p:pic>
        <p:nvPicPr>
          <p:cNvPr id="2" name="Picture 1" descr="sapienza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403" y="216397"/>
            <a:ext cx="861898" cy="103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26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interact22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" y="2689173"/>
            <a:ext cx="8966200" cy="322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4992"/>
            <a:ext cx="8229600" cy="831008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"Bound" docking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3712" y="1374160"/>
            <a:ext cx="8791388" cy="1942353"/>
          </a:xfrm>
        </p:spPr>
        <p:txBody>
          <a:bodyPr>
            <a:normAutofit/>
          </a:bodyPr>
          <a:lstStyle/>
          <a:p>
            <a:r>
              <a:rPr lang="en-US" sz="2200" dirty="0" smtClean="0"/>
              <a:t>Schemes that attempt to reconstruct a complex using the bound structures of the receptor and the ligand</a:t>
            </a:r>
          </a:p>
          <a:p>
            <a:r>
              <a:rPr lang="en-US" sz="2200" dirty="0" smtClean="0"/>
              <a:t>After artificial separation of the receptor and the ligand, the goal is to reconstruct the native complex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457200" y="5787033"/>
            <a:ext cx="695362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/>
              <a:t>No conformational changes are involved</a:t>
            </a:r>
          </a:p>
          <a:p>
            <a:pPr marL="285750" indent="-285750">
              <a:buFont typeface="Arial"/>
              <a:buChar char="•"/>
            </a:pPr>
            <a:r>
              <a:rPr lang="en-US" sz="2200" b="1" dirty="0"/>
              <a:t>Used as first test to validate the algorithm</a:t>
            </a:r>
          </a:p>
        </p:txBody>
      </p:sp>
    </p:spTree>
    <p:extLst>
      <p:ext uri="{BB962C8B-B14F-4D97-AF65-F5344CB8AC3E}">
        <p14:creationId xmlns:p14="http://schemas.microsoft.com/office/powerpoint/2010/main" val="2893378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nteract2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35" y="4021189"/>
            <a:ext cx="7870605" cy="281932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3592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  <a:latin typeface="Corbel"/>
                <a:cs typeface="Corbel"/>
              </a:rPr>
              <a:t>"Unbound" or "predictive" docking</a:t>
            </a:r>
            <a:endParaRPr lang="en-US" dirty="0">
              <a:solidFill>
                <a:srgbClr val="FFFFFF"/>
              </a:solidFill>
              <a:latin typeface="Corbel"/>
              <a:cs typeface="Corbe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082" y="1504550"/>
            <a:ext cx="8910918" cy="4525963"/>
          </a:xfrm>
        </p:spPr>
        <p:txBody>
          <a:bodyPr>
            <a:normAutofit/>
          </a:bodyPr>
          <a:lstStyle/>
          <a:p>
            <a:r>
              <a:rPr lang="en-US" sz="2200" dirty="0" smtClean="0">
                <a:latin typeface="Corbel"/>
                <a:cs typeface="Corbel"/>
              </a:rPr>
              <a:t>Schemes that attempt to reconstruct a complex using the unbound structures of the receptor and the ligand</a:t>
            </a:r>
          </a:p>
          <a:p>
            <a:r>
              <a:rPr lang="en-US" sz="2200" dirty="0" smtClean="0">
                <a:latin typeface="Corbel"/>
                <a:cs typeface="Corbel"/>
              </a:rPr>
              <a:t>An "unbound" structure maybe a </a:t>
            </a:r>
            <a:r>
              <a:rPr lang="en-US" sz="2200" b="1" dirty="0" smtClean="0">
                <a:solidFill>
                  <a:srgbClr val="FF0000"/>
                </a:solidFill>
                <a:latin typeface="Corbel"/>
                <a:cs typeface="Corbel"/>
              </a:rPr>
              <a:t>native</a:t>
            </a:r>
            <a:r>
              <a:rPr lang="en-US" sz="2200" dirty="0" smtClean="0">
                <a:solidFill>
                  <a:srgbClr val="FF0000"/>
                </a:solidFill>
                <a:latin typeface="Corbel"/>
                <a:cs typeface="Corbel"/>
              </a:rPr>
              <a:t> </a:t>
            </a:r>
            <a:r>
              <a:rPr lang="en-US" sz="2200" dirty="0" smtClean="0">
                <a:latin typeface="Corbel"/>
                <a:cs typeface="Corbel"/>
              </a:rPr>
              <a:t>structure, a </a:t>
            </a:r>
            <a:r>
              <a:rPr lang="en-US" sz="2200" b="1" dirty="0" smtClean="0">
                <a:solidFill>
                  <a:srgbClr val="FF0000"/>
                </a:solidFill>
                <a:latin typeface="Corbel"/>
                <a:cs typeface="Corbel"/>
              </a:rPr>
              <a:t>pseudo-native </a:t>
            </a:r>
            <a:r>
              <a:rPr lang="en-US" sz="2200" dirty="0" smtClean="0">
                <a:latin typeface="Corbel"/>
                <a:cs typeface="Corbel"/>
              </a:rPr>
              <a:t>structure, or a </a:t>
            </a:r>
            <a:r>
              <a:rPr lang="en-US" sz="2200" b="1" dirty="0" err="1" smtClean="0">
                <a:solidFill>
                  <a:srgbClr val="FF0000"/>
                </a:solidFill>
                <a:latin typeface="Corbel"/>
                <a:cs typeface="Corbel"/>
              </a:rPr>
              <a:t>modelled</a:t>
            </a:r>
            <a:r>
              <a:rPr lang="en-US" sz="2200" dirty="0" smtClean="0">
                <a:solidFill>
                  <a:srgbClr val="FF0000"/>
                </a:solidFill>
                <a:latin typeface="Corbel"/>
                <a:cs typeface="Corbel"/>
              </a:rPr>
              <a:t> </a:t>
            </a:r>
            <a:r>
              <a:rPr lang="en-US" sz="2200" dirty="0" smtClean="0">
                <a:latin typeface="Corbel"/>
                <a:cs typeface="Corbel"/>
              </a:rPr>
              <a:t>structure</a:t>
            </a:r>
          </a:p>
          <a:p>
            <a:r>
              <a:rPr lang="en-US" sz="2200" b="1" dirty="0" smtClean="0">
                <a:latin typeface="Corbel"/>
                <a:cs typeface="Corbel"/>
              </a:rPr>
              <a:t>Native</a:t>
            </a:r>
            <a:r>
              <a:rPr lang="en-US" sz="2200" dirty="0" smtClean="0">
                <a:latin typeface="Corbel"/>
                <a:cs typeface="Corbel"/>
              </a:rPr>
              <a:t>: free in solution, in its </a:t>
            </a:r>
            <a:r>
              <a:rPr lang="en-US" sz="2200" dirty="0" err="1" smtClean="0">
                <a:latin typeface="Corbel"/>
                <a:cs typeface="Corbel"/>
              </a:rPr>
              <a:t>uncomplexed</a:t>
            </a:r>
            <a:r>
              <a:rPr lang="en-US" sz="2200" dirty="0" smtClean="0">
                <a:latin typeface="Corbel"/>
                <a:cs typeface="Corbel"/>
              </a:rPr>
              <a:t> state</a:t>
            </a:r>
          </a:p>
          <a:p>
            <a:r>
              <a:rPr lang="en-US" sz="2200" b="1" dirty="0" smtClean="0">
                <a:latin typeface="Corbel"/>
                <a:cs typeface="Corbel"/>
              </a:rPr>
              <a:t>Pseudo-native</a:t>
            </a:r>
            <a:r>
              <a:rPr lang="en-US" sz="2200" dirty="0" smtClean="0">
                <a:latin typeface="Corbel"/>
                <a:cs typeface="Corbel"/>
              </a:rPr>
              <a:t>: structure </a:t>
            </a:r>
            <a:r>
              <a:rPr lang="en-US" sz="2200" dirty="0" err="1" smtClean="0">
                <a:latin typeface="Corbel"/>
                <a:cs typeface="Corbel"/>
              </a:rPr>
              <a:t>complexed</a:t>
            </a:r>
            <a:r>
              <a:rPr lang="en-US" sz="2200" dirty="0" smtClean="0">
                <a:latin typeface="Corbel"/>
                <a:cs typeface="Corbel"/>
              </a:rPr>
              <a:t> with a molecule different from the one used for the docking</a:t>
            </a:r>
            <a:endParaRPr lang="en-US" sz="2200" dirty="0">
              <a:latin typeface="Corbel"/>
              <a:cs typeface="Corbe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97435" y="6389778"/>
            <a:ext cx="2901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Halperin</a:t>
            </a:r>
            <a:r>
              <a:rPr lang="en-US" dirty="0" smtClean="0"/>
              <a:t> et al. Proteins, 2002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790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99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Unbound docking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86284"/>
            <a:ext cx="8513811" cy="2681471"/>
          </a:xfrm>
        </p:spPr>
        <p:txBody>
          <a:bodyPr/>
          <a:lstStyle/>
          <a:p>
            <a:r>
              <a:rPr lang="en-US" dirty="0">
                <a:latin typeface="Corbel"/>
                <a:cs typeface="Corbel"/>
              </a:rPr>
              <a:t>It is far more complex than bound </a:t>
            </a:r>
            <a:r>
              <a:rPr lang="en-US" dirty="0" smtClean="0">
                <a:latin typeface="Corbel"/>
                <a:cs typeface="Corbel"/>
              </a:rPr>
              <a:t>docking</a:t>
            </a:r>
          </a:p>
          <a:p>
            <a:r>
              <a:rPr lang="en-US" dirty="0" smtClean="0">
                <a:latin typeface="Corbel"/>
                <a:cs typeface="Corbel"/>
              </a:rPr>
              <a:t>Problems: conformational changes (side-chains and backbone movements), experimental errors in the structures, reliability of models.</a:t>
            </a:r>
            <a:endParaRPr lang="en-US" dirty="0">
              <a:latin typeface="Corbel"/>
              <a:cs typeface="Corbe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98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55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FFFF"/>
                </a:solidFill>
              </a:rPr>
              <a:t>The three key ingredients in docking</a:t>
            </a:r>
            <a:endParaRPr lang="en-US" b="1" dirty="0">
              <a:solidFill>
                <a:srgbClr val="FFFFFF"/>
              </a:solidFill>
            </a:endParaRPr>
          </a:p>
        </p:txBody>
      </p:sp>
      <p:pic>
        <p:nvPicPr>
          <p:cNvPr id="10" name="Immagine 5"/>
          <p:cNvPicPr>
            <a:picLocks noChangeAspect="1"/>
          </p:cNvPicPr>
          <p:nvPr/>
        </p:nvPicPr>
        <p:blipFill>
          <a:blip r:embed="rId2"/>
          <a:srcRect l="39617"/>
          <a:stretch>
            <a:fillRect/>
          </a:stretch>
        </p:blipFill>
        <p:spPr>
          <a:xfrm>
            <a:off x="4544634" y="1886570"/>
            <a:ext cx="3963482" cy="4364996"/>
          </a:xfrm>
          <a:prstGeom prst="rect">
            <a:avLst/>
          </a:prstGeom>
        </p:spPr>
      </p:pic>
      <p:grpSp>
        <p:nvGrpSpPr>
          <p:cNvPr id="11" name="Gruppo 10"/>
          <p:cNvGrpSpPr/>
          <p:nvPr/>
        </p:nvGrpSpPr>
        <p:grpSpPr>
          <a:xfrm>
            <a:off x="245547" y="1940052"/>
            <a:ext cx="4048161" cy="4099874"/>
            <a:chOff x="219542" y="2999347"/>
            <a:chExt cx="3160152" cy="3630054"/>
          </a:xfrm>
        </p:grpSpPr>
        <p:pic>
          <p:nvPicPr>
            <p:cNvPr id="12" name="Immagine 8"/>
            <p:cNvPicPr>
              <a:picLocks noChangeAspect="1"/>
            </p:cNvPicPr>
            <p:nvPr/>
          </p:nvPicPr>
          <p:blipFill>
            <a:blip r:embed="rId2"/>
            <a:srcRect t="53191" r="59715"/>
            <a:stretch>
              <a:fillRect/>
            </a:stretch>
          </p:blipFill>
          <p:spPr>
            <a:xfrm>
              <a:off x="1210142" y="4953000"/>
              <a:ext cx="2169552" cy="1676401"/>
            </a:xfrm>
            <a:prstGeom prst="rect">
              <a:avLst/>
            </a:prstGeom>
          </p:spPr>
        </p:pic>
        <p:pic>
          <p:nvPicPr>
            <p:cNvPr id="13" name="Immagine 9"/>
            <p:cNvPicPr>
              <a:picLocks noChangeAspect="1"/>
            </p:cNvPicPr>
            <p:nvPr/>
          </p:nvPicPr>
          <p:blipFill>
            <a:blip r:embed="rId2"/>
            <a:srcRect r="63212" b="46219"/>
            <a:stretch>
              <a:fillRect/>
            </a:stretch>
          </p:blipFill>
          <p:spPr>
            <a:xfrm>
              <a:off x="219542" y="2999347"/>
              <a:ext cx="1981200" cy="1926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15118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21" y="732605"/>
            <a:ext cx="7675230" cy="531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950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55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FFFF"/>
                </a:solidFill>
              </a:rPr>
              <a:t>The three key ingredients in docking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97270" y="1935917"/>
            <a:ext cx="5061201" cy="5847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Representation of the system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23719" y="3507729"/>
            <a:ext cx="5008302" cy="5847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84807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Conformational space search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57295" y="5207001"/>
            <a:ext cx="5141151" cy="58477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rgbClr val="984807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Ranking of potential solutions</a:t>
            </a:r>
          </a:p>
        </p:txBody>
      </p:sp>
    </p:spTree>
    <p:extLst>
      <p:ext uri="{BB962C8B-B14F-4D97-AF65-F5344CB8AC3E}">
        <p14:creationId xmlns:p14="http://schemas.microsoft.com/office/powerpoint/2010/main" val="595662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495" y="10627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rgbClr val="FFFFFF"/>
                </a:solidFill>
              </a:rPr>
              <a:t>Representation of the system 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450" y="1779280"/>
            <a:ext cx="86868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Corbel"/>
                <a:cs typeface="Corbel"/>
              </a:rPr>
              <a:t>Docking essentially simulates the interaction of the protein surface</a:t>
            </a:r>
          </a:p>
          <a:p>
            <a:r>
              <a:rPr lang="en-US" dirty="0">
                <a:latin typeface="Corbel"/>
                <a:cs typeface="Corbel"/>
              </a:rPr>
              <a:t>How do we define a protein surface? </a:t>
            </a:r>
          </a:p>
          <a:p>
            <a:pPr lvl="1"/>
            <a:r>
              <a:rPr lang="en-US" dirty="0">
                <a:latin typeface="Corbel"/>
                <a:cs typeface="Corbel"/>
              </a:rPr>
              <a:t>Mathematical models (e.g. geometrical shape descriptors, a grid)</a:t>
            </a:r>
          </a:p>
          <a:p>
            <a:pPr lvl="1"/>
            <a:r>
              <a:rPr lang="en-US" dirty="0">
                <a:latin typeface="Corbel"/>
                <a:cs typeface="Corbel"/>
              </a:rPr>
              <a:t>Static or dynamic treatment of the protein frame (rigid </a:t>
            </a:r>
            <a:r>
              <a:rPr lang="en-US" dirty="0" err="1">
                <a:latin typeface="Corbel"/>
                <a:cs typeface="Corbel"/>
              </a:rPr>
              <a:t>vs</a:t>
            </a:r>
            <a:r>
              <a:rPr lang="en-US" dirty="0">
                <a:latin typeface="Corbel"/>
                <a:cs typeface="Corbel"/>
              </a:rPr>
              <a:t> flexible</a:t>
            </a:r>
            <a:r>
              <a:rPr lang="en-US" dirty="0" smtClean="0">
                <a:latin typeface="Corbel"/>
                <a:cs typeface="Corbel"/>
              </a:rPr>
              <a:t>)</a:t>
            </a:r>
          </a:p>
          <a:p>
            <a:r>
              <a:rPr lang="en-US" dirty="0">
                <a:latin typeface="Corbel"/>
                <a:cs typeface="Corbel"/>
              </a:rPr>
              <a:t>The choice of the system (surface) representation decides the types of conformational search algorithms, and the ways to rank potential solutions</a:t>
            </a:r>
          </a:p>
          <a:p>
            <a:endParaRPr lang="en-US" dirty="0" smtClean="0">
              <a:latin typeface="Corbel"/>
              <a:cs typeface="Corbel"/>
            </a:endParaRPr>
          </a:p>
          <a:p>
            <a:pPr marL="457200" lvl="1" indent="0">
              <a:buNone/>
            </a:pPr>
            <a:endParaRPr lang="en-US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676241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76941"/>
          </a:xfrm>
        </p:spPr>
        <p:txBody>
          <a:bodyPr/>
          <a:lstStyle/>
          <a:p>
            <a:r>
              <a:rPr lang="en-US" b="1" dirty="0" smtClean="0">
                <a:solidFill>
                  <a:srgbClr val="FFFFFF"/>
                </a:solidFill>
              </a:rPr>
              <a:t>Surface representation</a:t>
            </a:r>
            <a:endParaRPr lang="en-US" b="1" dirty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08" y="3735299"/>
            <a:ext cx="3183227" cy="275141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32070" y="6559681"/>
            <a:ext cx="50859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www.chem.leeds.ac.uk</a:t>
            </a:r>
            <a:r>
              <a:rPr lang="en-US" sz="1600" dirty="0"/>
              <a:t>/ICAMS/</a:t>
            </a:r>
            <a:r>
              <a:rPr lang="en-US" sz="1600" dirty="0" err="1"/>
              <a:t>eccc</a:t>
            </a:r>
            <a:r>
              <a:rPr lang="en-US" sz="1600" dirty="0"/>
              <a:t>/</a:t>
            </a:r>
            <a:r>
              <a:rPr lang="en-US" sz="1600" dirty="0" err="1" smtClean="0"/>
              <a:t>cangaroo.html</a:t>
            </a:r>
            <a:endParaRPr lang="en-US" sz="1600" dirty="0"/>
          </a:p>
        </p:txBody>
      </p:sp>
      <p:pic>
        <p:nvPicPr>
          <p:cNvPr id="7" name="Picture 6" descr="img1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80" y="1175375"/>
            <a:ext cx="3302756" cy="2467353"/>
          </a:xfrm>
          <a:prstGeom prst="rect">
            <a:avLst/>
          </a:prstGeom>
        </p:spPr>
      </p:pic>
      <p:pic>
        <p:nvPicPr>
          <p:cNvPr id="8" name="Picture 7" descr="img1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869" y="3869770"/>
            <a:ext cx="3390662" cy="241633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053911" y="781533"/>
            <a:ext cx="3040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Sparse surface (</a:t>
            </a:r>
            <a:r>
              <a:rPr lang="en-US" dirty="0" err="1" smtClean="0">
                <a:solidFill>
                  <a:srgbClr val="FFFFFF"/>
                </a:solidFill>
              </a:rPr>
              <a:t>Shuo</a:t>
            </a:r>
            <a:r>
              <a:rPr lang="en-US" dirty="0" smtClean="0">
                <a:solidFill>
                  <a:srgbClr val="FFFFFF"/>
                </a:solidFill>
              </a:rPr>
              <a:t> Lin et al.)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54844" y="796474"/>
            <a:ext cx="251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Dense surface (Connolly)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2" name="Picture 11" descr="img1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282" y="1217962"/>
            <a:ext cx="3422249" cy="250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26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285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Patch detection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7537"/>
            <a:ext cx="8229600" cy="105932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Divide the surface into connected, non-intersecting, equal sized patches of critical points with similar curvature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972051" y="3289363"/>
            <a:ext cx="2526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Yellow</a:t>
            </a:r>
            <a:r>
              <a:rPr lang="en-US" sz="2000" dirty="0" smtClean="0"/>
              <a:t>: knob patches</a:t>
            </a:r>
          </a:p>
          <a:p>
            <a:r>
              <a:rPr lang="en-US" sz="2000" b="1" dirty="0" smtClean="0"/>
              <a:t>Cyan</a:t>
            </a:r>
            <a:r>
              <a:rPr lang="en-US" sz="2000" dirty="0" smtClean="0"/>
              <a:t>: hole patches</a:t>
            </a:r>
          </a:p>
          <a:p>
            <a:r>
              <a:rPr lang="en-US" sz="2000" b="1" dirty="0" smtClean="0"/>
              <a:t>Green</a:t>
            </a:r>
            <a:r>
              <a:rPr lang="en-US" sz="2000" dirty="0" smtClean="0"/>
              <a:t>: flat patches</a:t>
            </a:r>
          </a:p>
          <a:p>
            <a:r>
              <a:rPr lang="en-US" sz="2000" b="1" dirty="0" smtClean="0"/>
              <a:t>Blue</a:t>
            </a:r>
            <a:r>
              <a:rPr lang="en-US" sz="2000" dirty="0" smtClean="0"/>
              <a:t>: protein</a:t>
            </a:r>
            <a:endParaRPr lang="en-US" sz="2000" dirty="0"/>
          </a:p>
        </p:txBody>
      </p:sp>
      <p:grpSp>
        <p:nvGrpSpPr>
          <p:cNvPr id="8" name="Group 7"/>
          <p:cNvGrpSpPr/>
          <p:nvPr/>
        </p:nvGrpSpPr>
        <p:grpSpPr>
          <a:xfrm>
            <a:off x="457199" y="2285999"/>
            <a:ext cx="5078451" cy="4437690"/>
            <a:chOff x="457200" y="2285999"/>
            <a:chExt cx="4632768" cy="3944471"/>
          </a:xfrm>
        </p:grpSpPr>
        <p:pic>
          <p:nvPicPr>
            <p:cNvPr id="4" name="Picture 3" descr="img22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" y="2285999"/>
              <a:ext cx="4632768" cy="394447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457200" y="2536865"/>
              <a:ext cx="796462" cy="442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91286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ract4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836" y="3550333"/>
            <a:ext cx="3836883" cy="30102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558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rgbClr val="FFFFFF"/>
                </a:solidFill>
              </a:rPr>
              <a:t>Conformational space search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915412"/>
            <a:ext cx="5532571" cy="3010201"/>
          </a:xfrm>
        </p:spPr>
        <p:txBody>
          <a:bodyPr>
            <a:noAutofit/>
          </a:bodyPr>
          <a:lstStyle/>
          <a:p>
            <a:r>
              <a:rPr lang="en-US" sz="2400" dirty="0" smtClean="0">
                <a:sym typeface="Wingdings"/>
              </a:rPr>
              <a:t>Computationally difficult - there are many ways to put two molecules together (3 translational + 3 rotational degrees of freedom)</a:t>
            </a:r>
          </a:p>
          <a:p>
            <a:r>
              <a:rPr lang="en-US" sz="2400" dirty="0" smtClean="0">
                <a:sym typeface="Wingdings"/>
              </a:rPr>
              <a:t>Goal: locate the most stable state (global minimum) in the energy landscape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88024" y="1811446"/>
            <a:ext cx="8736458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ym typeface="Wingdings"/>
              </a:rPr>
              <a:t>Efficient search algorithm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ym typeface="Wingdings"/>
              </a:rPr>
              <a:t>Speed and effectiveness in covering the relevant conformational space</a:t>
            </a:r>
          </a:p>
        </p:txBody>
      </p:sp>
    </p:spTree>
    <p:extLst>
      <p:ext uri="{BB962C8B-B14F-4D97-AF65-F5344CB8AC3E}">
        <p14:creationId xmlns:p14="http://schemas.microsoft.com/office/powerpoint/2010/main" val="1606829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8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Molecular structure of stable interactions: what information?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964" y="1913961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identification </a:t>
            </a:r>
            <a:r>
              <a:rPr lang="en-US" dirty="0"/>
              <a:t>of interface </a:t>
            </a:r>
            <a:r>
              <a:rPr lang="en-US" dirty="0" smtClean="0"/>
              <a:t>residues/hot spots</a:t>
            </a:r>
          </a:p>
          <a:p>
            <a:r>
              <a:rPr lang="en-US" dirty="0"/>
              <a:t>details about the </a:t>
            </a:r>
            <a:r>
              <a:rPr lang="en-US" dirty="0" smtClean="0"/>
              <a:t>interface </a:t>
            </a:r>
            <a:r>
              <a:rPr lang="en-US" sz="2400" dirty="0" smtClean="0"/>
              <a:t>(solvent accessible surface area, </a:t>
            </a:r>
            <a:r>
              <a:rPr lang="en-US" sz="2400" dirty="0"/>
              <a:t>shape, complementarity between surfaces, residue interface propensities, hydrophobicity, segmentation and secondary structure, and conformational changes on complex </a:t>
            </a:r>
            <a:r>
              <a:rPr lang="en-US" sz="2400" dirty="0" smtClean="0"/>
              <a:t>formation) </a:t>
            </a:r>
            <a:endParaRPr lang="en-US" sz="2400" dirty="0"/>
          </a:p>
          <a:p>
            <a:r>
              <a:rPr lang="en-US" dirty="0" smtClean="0"/>
              <a:t>assignment </a:t>
            </a:r>
            <a:r>
              <a:rPr lang="en-US" dirty="0"/>
              <a:t>of protein </a:t>
            </a:r>
            <a:r>
              <a:rPr lang="en-US" dirty="0" smtClean="0"/>
              <a:t>function</a:t>
            </a:r>
          </a:p>
          <a:p>
            <a:r>
              <a:rPr lang="en-US" dirty="0" smtClean="0"/>
              <a:t>recognition </a:t>
            </a:r>
            <a:r>
              <a:rPr lang="en-US" dirty="0"/>
              <a:t>of specific residue motifs</a:t>
            </a:r>
          </a:p>
        </p:txBody>
      </p:sp>
    </p:spTree>
    <p:extLst>
      <p:ext uri="{BB962C8B-B14F-4D97-AF65-F5344CB8AC3E}">
        <p14:creationId xmlns:p14="http://schemas.microsoft.com/office/powerpoint/2010/main" val="3514195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838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Forces governing </a:t>
            </a:r>
            <a:r>
              <a:rPr lang="en-US" sz="4000" b="1" dirty="0" err="1" smtClean="0">
                <a:solidFill>
                  <a:schemeClr val="bg1"/>
                </a:solidFill>
              </a:rPr>
              <a:t>biomolecular</a:t>
            </a:r>
            <a:r>
              <a:rPr lang="en-US" sz="4000" b="1" dirty="0" smtClean="0">
                <a:solidFill>
                  <a:schemeClr val="bg1"/>
                </a:solidFill>
              </a:rPr>
              <a:t> recognition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789" y="1775798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Van der Waals</a:t>
            </a:r>
          </a:p>
          <a:p>
            <a:r>
              <a:rPr lang="en-US" dirty="0" smtClean="0"/>
              <a:t>Electrostatics</a:t>
            </a:r>
          </a:p>
          <a:p>
            <a:r>
              <a:rPr lang="en-US" dirty="0" smtClean="0"/>
              <a:t>Hydrophobic contacts</a:t>
            </a:r>
          </a:p>
          <a:p>
            <a:r>
              <a:rPr lang="en-US" dirty="0" smtClean="0"/>
              <a:t>Hydrogen bonds</a:t>
            </a:r>
          </a:p>
          <a:p>
            <a:r>
              <a:rPr lang="en-US" dirty="0" smtClean="0"/>
              <a:t>Salt bridges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All interactions act at short ranges </a:t>
            </a:r>
            <a:r>
              <a:rPr lang="en-US" dirty="0" smtClean="0">
                <a:sym typeface="Wingdings"/>
              </a:rPr>
              <a:t> surface complementarity is needed for tight binding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76589" y="6462984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Efrat</a:t>
            </a:r>
            <a:r>
              <a:rPr lang="en-US" dirty="0" smtClean="0"/>
              <a:t> </a:t>
            </a:r>
            <a:r>
              <a:rPr lang="en-US" dirty="0" err="1" smtClean="0"/>
              <a:t>Mashiach</a:t>
            </a:r>
            <a:r>
              <a:rPr lang="en-US" dirty="0" smtClean="0"/>
              <a:t>, </a:t>
            </a:r>
            <a:r>
              <a:rPr lang="en-US" dirty="0"/>
              <a:t>http://bioinfo3d.cs.tau.ac.il/</a:t>
            </a:r>
          </a:p>
        </p:txBody>
      </p:sp>
    </p:spTree>
    <p:extLst>
      <p:ext uri="{BB962C8B-B14F-4D97-AF65-F5344CB8AC3E}">
        <p14:creationId xmlns:p14="http://schemas.microsoft.com/office/powerpoint/2010/main" val="1195208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nteract27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485153"/>
            <a:ext cx="6692900" cy="4724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3555" y="320672"/>
            <a:ext cx="55194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  <a:latin typeface="Corbel"/>
                <a:cs typeface="Corbel"/>
              </a:rPr>
              <a:t>Shape complementarity</a:t>
            </a:r>
            <a:endParaRPr lang="en-US" sz="4000" b="1" dirty="0">
              <a:solidFill>
                <a:srgbClr val="FFFFFF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4025976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718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rgbClr val="FFFFFF"/>
                </a:solidFill>
              </a:rPr>
              <a:t>Rigid </a:t>
            </a:r>
            <a:r>
              <a:rPr lang="en-US" b="1" dirty="0" err="1" smtClean="0">
                <a:solidFill>
                  <a:srgbClr val="FFFFFF"/>
                </a:solidFill>
              </a:rPr>
              <a:t>vs</a:t>
            </a:r>
            <a:r>
              <a:rPr lang="en-US" b="1" dirty="0" smtClean="0">
                <a:solidFill>
                  <a:srgbClr val="FFFFFF"/>
                </a:solidFill>
              </a:rPr>
              <a:t> flexible docking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Rigid body </a:t>
            </a:r>
            <a:r>
              <a:rPr lang="en-US" dirty="0" smtClean="0"/>
              <a:t>is a highly simplistic model that regards the two proteins as two rigid solid bodies 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semi-flexible </a:t>
            </a:r>
            <a:r>
              <a:rPr lang="en-US" dirty="0" smtClean="0"/>
              <a:t>model is asymmetric; one of the molecules is considered flexible, while the receptor is regarded as rigid</a:t>
            </a:r>
          </a:p>
          <a:p>
            <a:r>
              <a:rPr lang="en-US" b="1" dirty="0" smtClean="0"/>
              <a:t>Flexible</a:t>
            </a:r>
            <a:r>
              <a:rPr lang="en-US" dirty="0" smtClean="0"/>
              <a:t> docking. Both molecules are considered flexible, though flexibility is limited or simplified</a:t>
            </a:r>
          </a:p>
        </p:txBody>
      </p:sp>
    </p:spTree>
    <p:extLst>
      <p:ext uri="{BB962C8B-B14F-4D97-AF65-F5344CB8AC3E}">
        <p14:creationId xmlns:p14="http://schemas.microsoft.com/office/powerpoint/2010/main" val="121552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998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rgbClr val="FFFFFF"/>
                </a:solidFill>
              </a:rPr>
              <a:t>Docking algorithms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Rigid</a:t>
            </a:r>
            <a:r>
              <a:rPr lang="en-US" dirty="0"/>
              <a:t> </a:t>
            </a:r>
            <a:r>
              <a:rPr lang="en-US" dirty="0" smtClean="0"/>
              <a:t>docking</a:t>
            </a:r>
          </a:p>
          <a:p>
            <a:pPr lvl="1"/>
            <a:r>
              <a:rPr lang="en-US" dirty="0" smtClean="0">
                <a:sym typeface="Wingdings"/>
              </a:rPr>
              <a:t>fast </a:t>
            </a:r>
            <a:r>
              <a:rPr lang="en-US" dirty="0">
                <a:sym typeface="Wingdings"/>
              </a:rPr>
              <a:t> can explore the entire receptor and ligand surfaces </a:t>
            </a:r>
            <a:endParaRPr lang="en-US" dirty="0" smtClean="0">
              <a:sym typeface="Wingdings"/>
            </a:endParaRPr>
          </a:p>
          <a:p>
            <a:pPr lvl="1"/>
            <a:r>
              <a:rPr lang="en-US" dirty="0" smtClean="0"/>
              <a:t>Less accurate</a:t>
            </a:r>
          </a:p>
          <a:p>
            <a:pPr lvl="1"/>
            <a:r>
              <a:rPr lang="en-US" dirty="0">
                <a:sym typeface="Wingdings"/>
              </a:rPr>
              <a:t>flexibility = "soft" belt into which atoms can </a:t>
            </a:r>
            <a:r>
              <a:rPr lang="en-US" dirty="0" smtClean="0">
                <a:sym typeface="Wingdings"/>
              </a:rPr>
              <a:t>penetrate</a:t>
            </a:r>
            <a:endParaRPr lang="en-US" dirty="0" smtClean="0"/>
          </a:p>
          <a:p>
            <a:r>
              <a:rPr lang="en-US" dirty="0" smtClean="0"/>
              <a:t>Flexible docking</a:t>
            </a:r>
          </a:p>
          <a:p>
            <a:pPr lvl="1"/>
            <a:r>
              <a:rPr lang="en-US" dirty="0" smtClean="0">
                <a:sym typeface="Wingdings"/>
              </a:rPr>
              <a:t>Slower</a:t>
            </a:r>
          </a:p>
          <a:p>
            <a:pPr lvl="1"/>
            <a:r>
              <a:rPr lang="en-US" dirty="0" smtClean="0">
                <a:sym typeface="Wingdings"/>
              </a:rPr>
              <a:t>More accurate</a:t>
            </a:r>
          </a:p>
          <a:p>
            <a:pPr lvl="1"/>
            <a:r>
              <a:rPr lang="en-US" dirty="0" smtClean="0">
                <a:sym typeface="Wingdings"/>
              </a:rPr>
              <a:t>Can model side-chain/backbone flexibility</a:t>
            </a:r>
          </a:p>
          <a:p>
            <a:pPr lvl="1"/>
            <a:r>
              <a:rPr lang="en-US" dirty="0" smtClean="0">
                <a:sym typeface="Wingdings"/>
              </a:rPr>
              <a:t>highly </a:t>
            </a:r>
            <a:r>
              <a:rPr lang="en-US" dirty="0">
                <a:sym typeface="Wingdings"/>
              </a:rPr>
              <a:t>reliable but too slow for extensive ligand </a:t>
            </a:r>
            <a:r>
              <a:rPr lang="en-US" dirty="0" smtClean="0">
                <a:sym typeface="Wingdings"/>
              </a:rPr>
              <a:t>docking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38358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508000" y="1578764"/>
            <a:ext cx="803563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457200">
              <a:buAutoNum type="arabicParenR"/>
            </a:pPr>
            <a:r>
              <a:rPr lang="it-IT" sz="2800" dirty="0" err="1" smtClean="0">
                <a:latin typeface="Corbel"/>
                <a:cs typeface="Corbel"/>
              </a:rPr>
              <a:t>scan</a:t>
            </a:r>
            <a:r>
              <a:rPr lang="it-IT" sz="2800" dirty="0" smtClean="0">
                <a:latin typeface="Corbel"/>
                <a:cs typeface="Corbel"/>
              </a:rPr>
              <a:t> of the </a:t>
            </a:r>
            <a:r>
              <a:rPr lang="it-IT" sz="2800" dirty="0" err="1" smtClean="0">
                <a:latin typeface="Corbel"/>
                <a:cs typeface="Corbel"/>
              </a:rPr>
              <a:t>entire</a:t>
            </a:r>
            <a:r>
              <a:rPr lang="it-IT" sz="2800" dirty="0" smtClean="0">
                <a:latin typeface="Corbel"/>
                <a:cs typeface="Corbel"/>
              </a:rPr>
              <a:t> </a:t>
            </a:r>
            <a:r>
              <a:rPr lang="it-IT" sz="2800" dirty="0" err="1" smtClean="0">
                <a:latin typeface="Corbel"/>
                <a:cs typeface="Corbel"/>
              </a:rPr>
              <a:t>solution</a:t>
            </a:r>
            <a:r>
              <a:rPr lang="it-IT" sz="2800" dirty="0" smtClean="0">
                <a:latin typeface="Corbel"/>
                <a:cs typeface="Corbel"/>
              </a:rPr>
              <a:t> </a:t>
            </a:r>
            <a:r>
              <a:rPr lang="it-IT" sz="2800" dirty="0" err="1" smtClean="0">
                <a:latin typeface="Corbel"/>
                <a:cs typeface="Corbel"/>
              </a:rPr>
              <a:t>space</a:t>
            </a:r>
            <a:r>
              <a:rPr lang="it-IT" sz="2800" dirty="0" smtClean="0">
                <a:latin typeface="Corbel"/>
                <a:cs typeface="Corbel"/>
              </a:rPr>
              <a:t> in a </a:t>
            </a:r>
            <a:r>
              <a:rPr lang="it-IT" sz="2800" dirty="0" err="1" smtClean="0">
                <a:latin typeface="Corbel"/>
                <a:cs typeface="Corbel"/>
              </a:rPr>
              <a:t>predefined</a:t>
            </a:r>
            <a:r>
              <a:rPr lang="it-IT" sz="2800" dirty="0" smtClean="0">
                <a:latin typeface="Corbel"/>
                <a:cs typeface="Corbel"/>
              </a:rPr>
              <a:t> </a:t>
            </a:r>
            <a:r>
              <a:rPr lang="it-IT" sz="2800" dirty="0" err="1" smtClean="0">
                <a:latin typeface="Corbel"/>
                <a:cs typeface="Corbel"/>
              </a:rPr>
              <a:t>systematic</a:t>
            </a:r>
            <a:r>
              <a:rPr lang="it-IT" sz="2800" dirty="0" smtClean="0">
                <a:latin typeface="Corbel"/>
                <a:cs typeface="Corbel"/>
              </a:rPr>
              <a:t> </a:t>
            </a:r>
            <a:r>
              <a:rPr lang="it-IT" sz="2800" dirty="0" err="1" smtClean="0">
                <a:latin typeface="Corbel"/>
                <a:cs typeface="Corbel"/>
              </a:rPr>
              <a:t>manner</a:t>
            </a:r>
            <a:endParaRPr lang="it-IT" sz="2800" dirty="0" smtClean="0">
              <a:latin typeface="Corbel"/>
              <a:cs typeface="Corbel"/>
            </a:endParaRPr>
          </a:p>
          <a:p>
            <a:pPr marL="457200" lvl="2"/>
            <a:r>
              <a:rPr lang="it-IT" sz="2000" dirty="0">
                <a:latin typeface="Corbel"/>
                <a:cs typeface="Corbel"/>
              </a:rPr>
              <a:t>	</a:t>
            </a:r>
            <a:r>
              <a:rPr lang="it-IT" sz="2200" dirty="0" smtClean="0">
                <a:latin typeface="Corbel"/>
                <a:cs typeface="Corbel"/>
              </a:rPr>
              <a:t>e.g., complete </a:t>
            </a:r>
            <a:r>
              <a:rPr lang="it-IT" sz="2200" dirty="0" err="1" smtClean="0">
                <a:latin typeface="Corbel"/>
                <a:cs typeface="Corbel"/>
              </a:rPr>
              <a:t>searches</a:t>
            </a:r>
            <a:r>
              <a:rPr lang="it-IT" sz="2200" dirty="0" smtClean="0">
                <a:latin typeface="Corbel"/>
                <a:cs typeface="Corbel"/>
              </a:rPr>
              <a:t> of </a:t>
            </a:r>
            <a:r>
              <a:rPr lang="it-IT" sz="2200" dirty="0" err="1" smtClean="0">
                <a:latin typeface="Corbel"/>
                <a:cs typeface="Corbel"/>
              </a:rPr>
              <a:t>all</a:t>
            </a:r>
            <a:r>
              <a:rPr lang="it-IT" sz="2200" dirty="0" smtClean="0">
                <a:latin typeface="Corbel"/>
                <a:cs typeface="Corbel"/>
              </a:rPr>
              <a:t> </a:t>
            </a:r>
            <a:r>
              <a:rPr lang="it-IT" sz="2200" dirty="0" err="1" smtClean="0">
                <a:latin typeface="Corbel"/>
                <a:cs typeface="Corbel"/>
              </a:rPr>
              <a:t>orientations</a:t>
            </a:r>
            <a:r>
              <a:rPr lang="it-IT" sz="2200" dirty="0" smtClean="0">
                <a:latin typeface="Corbel"/>
                <a:cs typeface="Corbel"/>
              </a:rPr>
              <a:t> </a:t>
            </a:r>
            <a:r>
              <a:rPr lang="it-IT" sz="2200" dirty="0" err="1" smtClean="0">
                <a:latin typeface="Corbel"/>
                <a:cs typeface="Corbel"/>
              </a:rPr>
              <a:t>between</a:t>
            </a:r>
            <a:r>
              <a:rPr lang="it-IT" sz="2200" dirty="0" smtClean="0">
                <a:latin typeface="Corbel"/>
                <a:cs typeface="Corbel"/>
              </a:rPr>
              <a:t> </a:t>
            </a:r>
            <a:r>
              <a:rPr lang="it-IT" sz="2200" dirty="0" err="1" smtClean="0">
                <a:latin typeface="Corbel"/>
                <a:cs typeface="Corbel"/>
              </a:rPr>
              <a:t>two</a:t>
            </a:r>
            <a:r>
              <a:rPr lang="it-IT" sz="2200" dirty="0" smtClean="0">
                <a:latin typeface="Corbel"/>
                <a:cs typeface="Corbel"/>
              </a:rPr>
              <a:t> </a:t>
            </a:r>
            <a:r>
              <a:rPr lang="it-IT" sz="2200" dirty="0" err="1" smtClean="0">
                <a:latin typeface="Corbel"/>
                <a:cs typeface="Corbel"/>
              </a:rPr>
              <a:t>rigid</a:t>
            </a:r>
            <a:r>
              <a:rPr lang="it-IT" sz="2200" dirty="0" smtClean="0">
                <a:latin typeface="Corbel"/>
                <a:cs typeface="Corbel"/>
              </a:rPr>
              <a:t> 	</a:t>
            </a:r>
            <a:r>
              <a:rPr lang="it-IT" sz="2200" dirty="0" err="1" smtClean="0">
                <a:latin typeface="Corbel"/>
                <a:cs typeface="Corbel"/>
              </a:rPr>
              <a:t>molecules</a:t>
            </a:r>
            <a:r>
              <a:rPr lang="it-IT" sz="2200" dirty="0" smtClean="0">
                <a:latin typeface="Corbel"/>
                <a:cs typeface="Corbel"/>
              </a:rPr>
              <a:t> by </a:t>
            </a:r>
            <a:r>
              <a:rPr lang="it-IT" sz="2200" dirty="0" err="1" smtClean="0">
                <a:latin typeface="Corbel"/>
                <a:cs typeface="Corbel"/>
              </a:rPr>
              <a:t>systematically</a:t>
            </a:r>
            <a:r>
              <a:rPr lang="it-IT" sz="2200" dirty="0" smtClean="0">
                <a:latin typeface="Corbel"/>
                <a:cs typeface="Corbel"/>
              </a:rPr>
              <a:t> </a:t>
            </a:r>
            <a:r>
              <a:rPr lang="it-IT" sz="2200" dirty="0" err="1" smtClean="0">
                <a:latin typeface="Corbel"/>
                <a:cs typeface="Corbel"/>
              </a:rPr>
              <a:t>rotating</a:t>
            </a:r>
            <a:r>
              <a:rPr lang="it-IT" sz="2200" dirty="0" smtClean="0">
                <a:latin typeface="Corbel"/>
                <a:cs typeface="Corbel"/>
              </a:rPr>
              <a:t> and </a:t>
            </a:r>
            <a:r>
              <a:rPr lang="it-IT" sz="2200" dirty="0" err="1" smtClean="0">
                <a:latin typeface="Corbel"/>
                <a:cs typeface="Corbel"/>
              </a:rPr>
              <a:t>translating</a:t>
            </a:r>
            <a:r>
              <a:rPr lang="it-IT" sz="2200" dirty="0" smtClean="0">
                <a:latin typeface="Corbel"/>
                <a:cs typeface="Corbel"/>
              </a:rPr>
              <a:t> </a:t>
            </a:r>
            <a:r>
              <a:rPr lang="it-IT" sz="2200" dirty="0" err="1" smtClean="0">
                <a:latin typeface="Corbel"/>
                <a:cs typeface="Corbel"/>
              </a:rPr>
              <a:t>one</a:t>
            </a:r>
            <a:r>
              <a:rPr lang="it-IT" sz="2200" dirty="0" smtClean="0">
                <a:latin typeface="Corbel"/>
                <a:cs typeface="Corbel"/>
              </a:rPr>
              <a:t> 	</a:t>
            </a:r>
            <a:r>
              <a:rPr lang="it-IT" sz="2200" dirty="0" err="1" smtClean="0">
                <a:latin typeface="Corbel"/>
                <a:cs typeface="Corbel"/>
              </a:rPr>
              <a:t>molecule</a:t>
            </a:r>
            <a:r>
              <a:rPr lang="it-IT" sz="2200" dirty="0" smtClean="0">
                <a:latin typeface="Corbel"/>
                <a:cs typeface="Corbel"/>
              </a:rPr>
              <a:t> </a:t>
            </a:r>
            <a:r>
              <a:rPr lang="it-IT" sz="2200" dirty="0" err="1" smtClean="0">
                <a:latin typeface="Corbel"/>
                <a:cs typeface="Corbel"/>
              </a:rPr>
              <a:t>about</a:t>
            </a:r>
            <a:r>
              <a:rPr lang="it-IT" sz="2200" dirty="0" smtClean="0">
                <a:latin typeface="Corbel"/>
                <a:cs typeface="Corbel"/>
              </a:rPr>
              <a:t> the </a:t>
            </a:r>
            <a:r>
              <a:rPr lang="it-IT" sz="2200" dirty="0" err="1" smtClean="0">
                <a:latin typeface="Corbel"/>
                <a:cs typeface="Corbel"/>
              </a:rPr>
              <a:t>other</a:t>
            </a:r>
            <a:endParaRPr lang="it-IT" sz="2200" b="1" dirty="0" smtClean="0">
              <a:latin typeface="Corbel"/>
              <a:cs typeface="Corbel"/>
            </a:endParaRPr>
          </a:p>
          <a:p>
            <a:pPr marL="0" lvl="1" algn="just"/>
            <a:r>
              <a:rPr lang="en-US" sz="2400" dirty="0" smtClean="0">
                <a:latin typeface="Corbel"/>
                <a:cs typeface="Corbel"/>
              </a:rPr>
              <a:t>2)	</a:t>
            </a:r>
            <a:r>
              <a:rPr lang="en-US" sz="2800" dirty="0" smtClean="0">
                <a:latin typeface="Corbel"/>
                <a:cs typeface="Corbel"/>
              </a:rPr>
              <a:t>a </a:t>
            </a:r>
            <a:r>
              <a:rPr lang="en-US" sz="2800" dirty="0">
                <a:latin typeface="Corbel"/>
                <a:cs typeface="Corbel"/>
              </a:rPr>
              <a:t>gradual guided progression through solution </a:t>
            </a:r>
            <a:r>
              <a:rPr lang="en-US" sz="2800" dirty="0" smtClean="0">
                <a:latin typeface="Corbel"/>
                <a:cs typeface="Corbel"/>
              </a:rPr>
              <a:t>space. Only </a:t>
            </a:r>
            <a:r>
              <a:rPr lang="en-US" sz="2800" dirty="0">
                <a:latin typeface="Corbel"/>
                <a:cs typeface="Corbel"/>
              </a:rPr>
              <a:t>part of the solution space </a:t>
            </a:r>
            <a:r>
              <a:rPr lang="en-US" sz="2800" dirty="0" smtClean="0">
                <a:latin typeface="Corbel"/>
                <a:cs typeface="Corbel"/>
              </a:rPr>
              <a:t>is searched, </a:t>
            </a:r>
            <a:r>
              <a:rPr lang="en-US" sz="2800" dirty="0">
                <a:latin typeface="Corbel"/>
                <a:cs typeface="Corbel"/>
              </a:rPr>
              <a:t>or </a:t>
            </a:r>
            <a:r>
              <a:rPr lang="en-US" sz="2800" dirty="0" smtClean="0">
                <a:latin typeface="Corbel"/>
                <a:cs typeface="Corbel"/>
              </a:rPr>
              <a:t>fitting solutions are generated. </a:t>
            </a:r>
          </a:p>
          <a:p>
            <a:pPr marL="0" lvl="1" algn="just"/>
            <a:r>
              <a:rPr lang="en-US" sz="2400" dirty="0" smtClean="0">
                <a:latin typeface="Corbel"/>
                <a:cs typeface="Corbel"/>
              </a:rPr>
              <a:t>		</a:t>
            </a:r>
            <a:r>
              <a:rPr lang="en-US" sz="2200" dirty="0" smtClean="0">
                <a:latin typeface="Corbel"/>
                <a:cs typeface="Corbel"/>
              </a:rPr>
              <a:t>e.g., </a:t>
            </a:r>
            <a:r>
              <a:rPr lang="it-IT" sz="2200" dirty="0" smtClean="0">
                <a:latin typeface="Corbel"/>
                <a:cs typeface="Corbel"/>
              </a:rPr>
              <a:t>Monte </a:t>
            </a:r>
            <a:r>
              <a:rPr lang="it-IT" sz="2200" dirty="0">
                <a:latin typeface="Corbel"/>
                <a:cs typeface="Corbel"/>
              </a:rPr>
              <a:t>Carlo, </a:t>
            </a:r>
            <a:r>
              <a:rPr lang="it-IT" sz="2200" dirty="0" err="1">
                <a:latin typeface="Corbel"/>
                <a:cs typeface="Corbel"/>
              </a:rPr>
              <a:t>simulated</a:t>
            </a:r>
            <a:r>
              <a:rPr lang="it-IT" sz="2200" dirty="0">
                <a:latin typeface="Corbel"/>
                <a:cs typeface="Corbel"/>
              </a:rPr>
              <a:t> </a:t>
            </a:r>
            <a:r>
              <a:rPr lang="it-IT" sz="2200" dirty="0" err="1">
                <a:latin typeface="Corbel"/>
                <a:cs typeface="Corbel"/>
              </a:rPr>
              <a:t>annealing</a:t>
            </a:r>
            <a:r>
              <a:rPr lang="it-IT" sz="2200" dirty="0">
                <a:latin typeface="Corbel"/>
                <a:cs typeface="Corbel"/>
              </a:rPr>
              <a:t>, </a:t>
            </a:r>
            <a:r>
              <a:rPr lang="it-IT" sz="2200" dirty="0" err="1">
                <a:latin typeface="Corbel"/>
                <a:cs typeface="Corbel"/>
              </a:rPr>
              <a:t>molecular</a:t>
            </a:r>
            <a:r>
              <a:rPr lang="it-IT" sz="2200" dirty="0">
                <a:latin typeface="Corbel"/>
                <a:cs typeface="Corbel"/>
              </a:rPr>
              <a:t> </a:t>
            </a:r>
            <a:r>
              <a:rPr lang="it-IT" sz="2200" dirty="0" err="1">
                <a:latin typeface="Corbel"/>
                <a:cs typeface="Corbel"/>
              </a:rPr>
              <a:t>dynamics</a:t>
            </a:r>
            <a:r>
              <a:rPr lang="it-IT" sz="2200" dirty="0">
                <a:latin typeface="Corbel"/>
                <a:cs typeface="Corbel"/>
              </a:rPr>
              <a:t> </a:t>
            </a:r>
            <a:r>
              <a:rPr lang="it-IT" sz="2200" dirty="0" smtClean="0">
                <a:latin typeface="Corbel"/>
                <a:cs typeface="Corbel"/>
              </a:rPr>
              <a:t>		(</a:t>
            </a:r>
            <a:r>
              <a:rPr lang="it-IT" sz="2200" dirty="0">
                <a:latin typeface="Corbel"/>
                <a:cs typeface="Corbel"/>
              </a:rPr>
              <a:t>MD), </a:t>
            </a:r>
            <a:r>
              <a:rPr lang="it-IT" sz="2200" dirty="0" smtClean="0">
                <a:latin typeface="Corbel"/>
                <a:cs typeface="Corbel"/>
              </a:rPr>
              <a:t>and	 </a:t>
            </a:r>
            <a:r>
              <a:rPr lang="it-IT" sz="2200" dirty="0" err="1" smtClean="0">
                <a:latin typeface="Corbel"/>
                <a:cs typeface="Corbel"/>
              </a:rPr>
              <a:t>evolutionary</a:t>
            </a:r>
            <a:r>
              <a:rPr lang="it-IT" sz="2200" dirty="0" smtClean="0">
                <a:latin typeface="Corbel"/>
                <a:cs typeface="Corbel"/>
              </a:rPr>
              <a:t> </a:t>
            </a:r>
            <a:r>
              <a:rPr lang="it-IT" sz="2200" dirty="0" err="1" smtClean="0">
                <a:latin typeface="Corbel"/>
                <a:cs typeface="Corbel"/>
              </a:rPr>
              <a:t>algorithms</a:t>
            </a:r>
            <a:r>
              <a:rPr lang="it-IT" sz="2200" dirty="0" smtClean="0">
                <a:latin typeface="Corbel"/>
                <a:cs typeface="Corbel"/>
              </a:rPr>
              <a:t>.</a:t>
            </a:r>
            <a:endParaRPr lang="en-US" sz="2200" dirty="0">
              <a:latin typeface="Corbel"/>
              <a:cs typeface="Corbel"/>
            </a:endParaRPr>
          </a:p>
          <a:p>
            <a:pPr marL="0" lvl="1"/>
            <a:r>
              <a:rPr lang="it-IT" sz="2800" dirty="0" smtClean="0">
                <a:latin typeface="Corbel"/>
                <a:cs typeface="Corbel"/>
              </a:rPr>
              <a:t>3) 	Data-</a:t>
            </a:r>
            <a:r>
              <a:rPr lang="it-IT" sz="2800" dirty="0" err="1" smtClean="0">
                <a:latin typeface="Corbel"/>
                <a:cs typeface="Corbel"/>
              </a:rPr>
              <a:t>driven</a:t>
            </a:r>
            <a:r>
              <a:rPr lang="it-IT" sz="2800" dirty="0" smtClean="0">
                <a:latin typeface="Corbel"/>
                <a:cs typeface="Corbel"/>
              </a:rPr>
              <a:t> </a:t>
            </a:r>
            <a:r>
              <a:rPr lang="it-IT" sz="2800" dirty="0">
                <a:latin typeface="Corbel"/>
                <a:cs typeface="Corbel"/>
              </a:rPr>
              <a:t>d</a:t>
            </a:r>
            <a:r>
              <a:rPr lang="it-IT" sz="2800" dirty="0" smtClean="0">
                <a:latin typeface="Corbel"/>
                <a:cs typeface="Corbel"/>
              </a:rPr>
              <a:t>ocking – </a:t>
            </a:r>
            <a:r>
              <a:rPr lang="it-IT" sz="2800" dirty="0" err="1" smtClean="0">
                <a:latin typeface="Corbel"/>
                <a:cs typeface="Corbel"/>
              </a:rPr>
              <a:t>it</a:t>
            </a:r>
            <a:r>
              <a:rPr lang="it-IT" sz="2800" dirty="0" smtClean="0">
                <a:latin typeface="Corbel"/>
                <a:cs typeface="Corbel"/>
              </a:rPr>
              <a:t> </a:t>
            </a:r>
            <a:r>
              <a:rPr lang="it-IT" sz="2800" dirty="0" err="1" smtClean="0">
                <a:latin typeface="Corbel"/>
                <a:cs typeface="Corbel"/>
              </a:rPr>
              <a:t>uses</a:t>
            </a:r>
            <a:r>
              <a:rPr lang="it-IT" sz="2800" dirty="0" smtClean="0">
                <a:latin typeface="Corbel"/>
                <a:cs typeface="Corbel"/>
              </a:rPr>
              <a:t> the </a:t>
            </a:r>
            <a:r>
              <a:rPr lang="it-IT" sz="2800" dirty="0" err="1" smtClean="0">
                <a:latin typeface="Corbel"/>
                <a:cs typeface="Corbel"/>
              </a:rPr>
              <a:t>available</a:t>
            </a:r>
            <a:r>
              <a:rPr lang="it-IT" sz="2800" dirty="0" smtClean="0">
                <a:latin typeface="Corbel"/>
                <a:cs typeface="Corbel"/>
              </a:rPr>
              <a:t>  information </a:t>
            </a:r>
            <a:r>
              <a:rPr lang="it-IT" sz="2800" dirty="0" err="1" smtClean="0">
                <a:latin typeface="Corbel"/>
                <a:cs typeface="Corbel"/>
              </a:rPr>
              <a:t>about</a:t>
            </a:r>
            <a:r>
              <a:rPr lang="it-IT" sz="2800" dirty="0" smtClean="0">
                <a:latin typeface="Corbel"/>
                <a:cs typeface="Corbel"/>
              </a:rPr>
              <a:t> </a:t>
            </a:r>
            <a:r>
              <a:rPr lang="it-IT" sz="2800" dirty="0" err="1" smtClean="0">
                <a:latin typeface="Corbel"/>
                <a:cs typeface="Corbel"/>
              </a:rPr>
              <a:t>binding</a:t>
            </a:r>
            <a:r>
              <a:rPr lang="it-IT" sz="2800" dirty="0" smtClean="0">
                <a:latin typeface="Corbel"/>
                <a:cs typeface="Corbel"/>
              </a:rPr>
              <a:t> site/</a:t>
            </a:r>
            <a:r>
              <a:rPr lang="it-IT" sz="2800" dirty="0" err="1" smtClean="0">
                <a:latin typeface="Corbel"/>
                <a:cs typeface="Corbel"/>
              </a:rPr>
              <a:t>interface</a:t>
            </a:r>
            <a:r>
              <a:rPr lang="it-IT" sz="2800" dirty="0" smtClean="0">
                <a:latin typeface="Corbel"/>
                <a:cs typeface="Corbel"/>
              </a:rPr>
              <a:t> </a:t>
            </a:r>
            <a:r>
              <a:rPr lang="it-IT" sz="2800" dirty="0" err="1" smtClean="0">
                <a:latin typeface="Corbel"/>
                <a:cs typeface="Corbel"/>
              </a:rPr>
              <a:t>residues</a:t>
            </a:r>
            <a:r>
              <a:rPr lang="it-IT" sz="2800" dirty="0" smtClean="0">
                <a:latin typeface="Corbel"/>
                <a:cs typeface="Corbel"/>
              </a:rPr>
              <a:t> </a:t>
            </a:r>
            <a:endParaRPr lang="it-IT" sz="2800" dirty="0">
              <a:latin typeface="Corbel"/>
              <a:cs typeface="Corbel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197969" y="292879"/>
            <a:ext cx="49332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4000" b="1" dirty="0" smtClean="0">
                <a:solidFill>
                  <a:srgbClr val="FFFFFF"/>
                </a:solidFill>
                <a:latin typeface="Corbel"/>
                <a:cs typeface="Corbel"/>
              </a:rPr>
              <a:t>Docking </a:t>
            </a:r>
            <a:r>
              <a:rPr lang="it-IT" sz="4000" b="1" dirty="0" err="1" smtClean="0">
                <a:solidFill>
                  <a:srgbClr val="FFFFFF"/>
                </a:solidFill>
                <a:latin typeface="Corbel"/>
                <a:cs typeface="Corbel"/>
              </a:rPr>
              <a:t>approaches</a:t>
            </a:r>
            <a:endParaRPr lang="it-IT" sz="4000" b="1" dirty="0">
              <a:solidFill>
                <a:srgbClr val="FFFFFF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4065277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33805" y="1541303"/>
            <a:ext cx="8686800" cy="55805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2000" dirty="0" smtClean="0">
                <a:latin typeface="Corbel"/>
                <a:cs typeface="Corbel"/>
              </a:rPr>
              <a:t>Although each method is optimal for a specific class of protein docking problems, combining computational steps from different methods can improve the reliability and accuracy of results.</a:t>
            </a:r>
          </a:p>
          <a:p>
            <a:endParaRPr lang="it-IT" sz="2000" dirty="0" smtClean="0">
              <a:latin typeface="Corbel"/>
              <a:cs typeface="Corbel"/>
            </a:endParaRPr>
          </a:p>
          <a:p>
            <a:pPr>
              <a:buFontTx/>
              <a:buChar char="-"/>
            </a:pPr>
            <a:r>
              <a:rPr lang="it-IT" sz="2000" b="1" dirty="0" smtClean="0">
                <a:latin typeface="Corbel"/>
                <a:cs typeface="Corbel"/>
              </a:rPr>
              <a:t>Global </a:t>
            </a:r>
            <a:r>
              <a:rPr lang="it-IT" sz="2000" b="1" dirty="0" err="1" smtClean="0">
                <a:latin typeface="Corbel"/>
                <a:cs typeface="Corbel"/>
              </a:rPr>
              <a:t>methods</a:t>
            </a:r>
            <a:r>
              <a:rPr lang="it-IT" sz="2000" b="1" dirty="0" smtClean="0">
                <a:latin typeface="Corbel"/>
                <a:cs typeface="Corbel"/>
              </a:rPr>
              <a:t> </a:t>
            </a:r>
            <a:r>
              <a:rPr lang="it-IT" sz="2000" dirty="0" smtClean="0">
                <a:latin typeface="Corbel"/>
                <a:cs typeface="Corbel"/>
              </a:rPr>
              <a:t>work </a:t>
            </a:r>
            <a:r>
              <a:rPr lang="it-IT" sz="2000" dirty="0" err="1" smtClean="0">
                <a:latin typeface="Corbel"/>
                <a:cs typeface="Corbel"/>
              </a:rPr>
              <a:t>well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when</a:t>
            </a:r>
            <a:r>
              <a:rPr lang="it-IT" sz="2000" dirty="0" smtClean="0">
                <a:latin typeface="Corbel"/>
                <a:cs typeface="Corbel"/>
              </a:rPr>
              <a:t> none of the </a:t>
            </a:r>
            <a:r>
              <a:rPr lang="it-IT" sz="2000" dirty="0" err="1" smtClean="0">
                <a:latin typeface="Corbel"/>
                <a:cs typeface="Corbel"/>
              </a:rPr>
              <a:t>interacting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partners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undergo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conformational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changes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larger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than</a:t>
            </a:r>
            <a:r>
              <a:rPr lang="it-IT" sz="2000" dirty="0" smtClean="0">
                <a:latin typeface="Corbel"/>
                <a:cs typeface="Corbel"/>
              </a:rPr>
              <a:t> 2 A. In </a:t>
            </a:r>
            <a:r>
              <a:rPr lang="it-IT" sz="2000" dirty="0" err="1" smtClean="0">
                <a:latin typeface="Corbel"/>
                <a:cs typeface="Corbel"/>
              </a:rPr>
              <a:t>particular</a:t>
            </a:r>
            <a:r>
              <a:rPr lang="it-IT" sz="2000" dirty="0" smtClean="0">
                <a:latin typeface="Corbel"/>
                <a:cs typeface="Corbel"/>
              </a:rPr>
              <a:t>, </a:t>
            </a:r>
            <a:r>
              <a:rPr lang="it-IT" sz="2000" dirty="0" err="1" smtClean="0">
                <a:latin typeface="Corbel"/>
                <a:cs typeface="Corbel"/>
              </a:rPr>
              <a:t>when</a:t>
            </a:r>
            <a:r>
              <a:rPr lang="it-IT" sz="2000" dirty="0" smtClean="0">
                <a:latin typeface="Corbel"/>
                <a:cs typeface="Corbel"/>
              </a:rPr>
              <a:t> no </a:t>
            </a:r>
            <a:r>
              <a:rPr lang="it-IT" sz="2000" dirty="0" err="1" smtClean="0">
                <a:latin typeface="Corbel"/>
                <a:cs typeface="Corbel"/>
              </a:rPr>
              <a:t>prior</a:t>
            </a:r>
            <a:r>
              <a:rPr lang="it-IT" sz="2000" dirty="0" smtClean="0">
                <a:latin typeface="Corbel"/>
                <a:cs typeface="Corbel"/>
              </a:rPr>
              <a:t> information on the complex is available, requirig the search of the entire conformational space. </a:t>
            </a:r>
          </a:p>
          <a:p>
            <a:pPr marL="0" indent="0">
              <a:buNone/>
            </a:pPr>
            <a:endParaRPr lang="it-IT" sz="2000" dirty="0" smtClean="0">
              <a:latin typeface="Corbel"/>
              <a:cs typeface="Corbel"/>
            </a:endParaRPr>
          </a:p>
          <a:p>
            <a:pPr>
              <a:buFontTx/>
              <a:buChar char="-"/>
            </a:pPr>
            <a:r>
              <a:rPr lang="it-IT" sz="2000" b="1" dirty="0" smtClean="0">
                <a:latin typeface="Corbel"/>
                <a:cs typeface="Corbel"/>
              </a:rPr>
              <a:t>Monte Carlo </a:t>
            </a:r>
            <a:r>
              <a:rPr lang="it-IT" sz="2000" dirty="0" err="1" smtClean="0">
                <a:latin typeface="Corbel"/>
                <a:cs typeface="Corbel"/>
              </a:rPr>
              <a:t>methods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yeld</a:t>
            </a:r>
            <a:r>
              <a:rPr lang="it-IT" sz="2000" dirty="0" smtClean="0">
                <a:latin typeface="Corbel"/>
                <a:cs typeface="Corbel"/>
              </a:rPr>
              <a:t> good results when side-chain repacking is crucial, e.g., when one of the </a:t>
            </a:r>
            <a:r>
              <a:rPr lang="it-IT" sz="2000" dirty="0" err="1" smtClean="0">
                <a:latin typeface="Corbel"/>
                <a:cs typeface="Corbel"/>
              </a:rPr>
              <a:t>protein</a:t>
            </a:r>
            <a:r>
              <a:rPr lang="it-IT" sz="2000" dirty="0" smtClean="0">
                <a:latin typeface="Corbel"/>
                <a:cs typeface="Corbel"/>
              </a:rPr>
              <a:t> structures </a:t>
            </a:r>
            <a:r>
              <a:rPr lang="it-IT" sz="2000" dirty="0" err="1" smtClean="0">
                <a:latin typeface="Corbel"/>
                <a:cs typeface="Corbel"/>
              </a:rPr>
              <a:t>is</a:t>
            </a:r>
            <a:r>
              <a:rPr lang="it-IT" sz="2000" dirty="0" smtClean="0">
                <a:latin typeface="Corbel"/>
                <a:cs typeface="Corbel"/>
              </a:rPr>
              <a:t> a homology model.</a:t>
            </a:r>
          </a:p>
          <a:p>
            <a:pPr>
              <a:buFontTx/>
              <a:buChar char="-"/>
            </a:pPr>
            <a:endParaRPr lang="it-IT" sz="2000" dirty="0" smtClean="0">
              <a:latin typeface="Corbel"/>
              <a:cs typeface="Corbel"/>
            </a:endParaRPr>
          </a:p>
          <a:p>
            <a:pPr>
              <a:buFontTx/>
              <a:buChar char="-"/>
            </a:pPr>
            <a:r>
              <a:rPr lang="it-IT" sz="2000" b="1" dirty="0" smtClean="0">
                <a:latin typeface="Corbel"/>
                <a:cs typeface="Corbel"/>
              </a:rPr>
              <a:t>Data-driven methods</a:t>
            </a:r>
            <a:r>
              <a:rPr lang="it-IT" sz="2000" dirty="0" smtClean="0">
                <a:latin typeface="Corbel"/>
                <a:cs typeface="Corbel"/>
              </a:rPr>
              <a:t> produce the best results if sufficient information on </a:t>
            </a:r>
            <a:r>
              <a:rPr lang="it-IT" sz="2000" dirty="0" err="1" smtClean="0">
                <a:latin typeface="Corbel"/>
                <a:cs typeface="Corbel"/>
              </a:rPr>
              <a:t>interface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resdiues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is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available</a:t>
            </a:r>
            <a:r>
              <a:rPr lang="it-IT" sz="2000" dirty="0" smtClean="0">
                <a:latin typeface="Corbel"/>
                <a:cs typeface="Corbel"/>
              </a:rPr>
              <a:t>, even when the binding causes large conformational change, including the backbone.  </a:t>
            </a:r>
          </a:p>
          <a:p>
            <a:endParaRPr lang="it-IT" sz="2000" dirty="0">
              <a:latin typeface="Corbel"/>
              <a:cs typeface="Corbe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ttangolo 4"/>
          <p:cNvSpPr/>
          <p:nvPr/>
        </p:nvSpPr>
        <p:spPr>
          <a:xfrm>
            <a:off x="2230531" y="325439"/>
            <a:ext cx="49332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4000" b="1" dirty="0" smtClean="0">
                <a:solidFill>
                  <a:srgbClr val="FFFFFF"/>
                </a:solidFill>
                <a:latin typeface="Corbel"/>
                <a:cs typeface="Corbel"/>
              </a:rPr>
              <a:t>Docking </a:t>
            </a:r>
            <a:r>
              <a:rPr lang="it-IT" sz="4000" b="1" dirty="0" err="1" smtClean="0">
                <a:solidFill>
                  <a:srgbClr val="FFFFFF"/>
                </a:solidFill>
                <a:latin typeface="Corbel"/>
                <a:cs typeface="Corbel"/>
              </a:rPr>
              <a:t>approaches</a:t>
            </a:r>
            <a:endParaRPr lang="it-IT" sz="4000" b="1" dirty="0">
              <a:solidFill>
                <a:srgbClr val="FFFFFF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188584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9126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Ranking of potential </a:t>
            </a:r>
            <a:r>
              <a:rPr lang="en-US" b="1" dirty="0" smtClean="0">
                <a:solidFill>
                  <a:srgbClr val="FFFFFF"/>
                </a:solidFill>
              </a:rPr>
              <a:t>solutions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682" y="1811574"/>
            <a:ext cx="8686800" cy="4525963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>
                <a:sym typeface="Wingdings"/>
              </a:rPr>
              <a:t>A search algorithm may produce an immense number of solutions (10</a:t>
            </a:r>
            <a:r>
              <a:rPr lang="en-US" baseline="30000" dirty="0" smtClean="0">
                <a:sym typeface="Wingdings"/>
              </a:rPr>
              <a:t>9</a:t>
            </a:r>
            <a:r>
              <a:rPr lang="en-US" dirty="0" smtClean="0">
                <a:sym typeface="Wingdings"/>
              </a:rPr>
              <a:t>)</a:t>
            </a:r>
          </a:p>
          <a:p>
            <a:r>
              <a:rPr lang="en-US" dirty="0" smtClean="0">
                <a:sym typeface="Wingdings"/>
              </a:rPr>
              <a:t>Goal: discriminate between "correct" native solutions, i.e., with </a:t>
            </a:r>
            <a:r>
              <a:rPr lang="en-US" b="1" dirty="0" smtClean="0">
                <a:sym typeface="Wingdings"/>
              </a:rPr>
              <a:t>low </a:t>
            </a:r>
            <a:r>
              <a:rPr lang="en-US" b="1" dirty="0" err="1" smtClean="0">
                <a:sym typeface="Wingdings"/>
              </a:rPr>
              <a:t>rmsd</a:t>
            </a:r>
            <a:r>
              <a:rPr lang="en-US" b="1" dirty="0" smtClean="0">
                <a:sym typeface="Wingdings"/>
              </a:rPr>
              <a:t> from the crystal structure </a:t>
            </a:r>
            <a:r>
              <a:rPr lang="en-US" dirty="0" smtClean="0">
                <a:sym typeface="Wingdings"/>
              </a:rPr>
              <a:t>and others within reasonable computation time</a:t>
            </a:r>
          </a:p>
          <a:p>
            <a:r>
              <a:rPr lang="en-US" dirty="0" smtClean="0">
                <a:sym typeface="Wingdings"/>
              </a:rPr>
              <a:t>good </a:t>
            </a:r>
            <a:r>
              <a:rPr lang="en-US" dirty="0">
                <a:sym typeface="Wingdings"/>
              </a:rPr>
              <a:t>scoring </a:t>
            </a:r>
            <a:r>
              <a:rPr lang="en-US" dirty="0" smtClean="0">
                <a:sym typeface="Wingdings"/>
              </a:rPr>
              <a:t>function  fast </a:t>
            </a:r>
            <a:r>
              <a:rPr lang="en-US" dirty="0">
                <a:sym typeface="Wingdings"/>
              </a:rPr>
              <a:t>enough to allow its application to a large number of potential </a:t>
            </a:r>
            <a:r>
              <a:rPr lang="en-US" dirty="0" smtClean="0">
                <a:sym typeface="Wingdings"/>
              </a:rPr>
              <a:t>solutions</a:t>
            </a:r>
          </a:p>
          <a:p>
            <a:pPr lvl="1">
              <a:buFont typeface="Courier New"/>
              <a:buChar char="o"/>
            </a:pPr>
            <a:r>
              <a:rPr lang="en-US" sz="2800" dirty="0" smtClean="0">
                <a:sym typeface="Wingdings"/>
              </a:rPr>
              <a:t>effectively discriminates between native and non-native docked conformations</a:t>
            </a:r>
          </a:p>
          <a:p>
            <a:pPr lvl="1">
              <a:buFont typeface="Courier New"/>
              <a:buChar char="o"/>
            </a:pPr>
            <a:r>
              <a:rPr lang="en-US" sz="2800" dirty="0" smtClean="0">
                <a:sym typeface="Wingdings"/>
              </a:rPr>
              <a:t>should include and appropriately weight all the energetic ingredients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306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74471" y="175920"/>
            <a:ext cx="86453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FFFF"/>
                </a:solidFill>
                <a:latin typeface="Corbel"/>
                <a:cs typeface="Corbel"/>
              </a:rPr>
              <a:t>To solve the docking problem, ideally, the best matching algorithms and scoring schemes should be combined</a:t>
            </a:r>
            <a:endParaRPr lang="en-US" sz="2800" dirty="0">
              <a:solidFill>
                <a:srgbClr val="FFFFFF"/>
              </a:solidFill>
              <a:latin typeface="Corbel"/>
              <a:cs typeface="Corbe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72457" y="1876842"/>
            <a:ext cx="7502821" cy="310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orbel"/>
                <a:cs typeface="Corbel"/>
              </a:rPr>
              <a:t>Two-stage ranking: </a:t>
            </a:r>
          </a:p>
          <a:p>
            <a:pPr marL="514350" indent="-514350">
              <a:buAutoNum type="arabicPeriod"/>
            </a:pPr>
            <a:r>
              <a:rPr lang="en-US" sz="2800" dirty="0" smtClean="0">
                <a:latin typeface="Corbel"/>
                <a:cs typeface="Corbel"/>
              </a:rPr>
              <a:t>fast scoring to rapidly scan possible solutions and obtain initial "good" candidates – mostly geometric criteria</a:t>
            </a:r>
          </a:p>
          <a:p>
            <a:pPr marL="514350" indent="-514350">
              <a:buAutoNum type="arabicPeriod"/>
            </a:pPr>
            <a:r>
              <a:rPr lang="en-US" sz="2800" dirty="0" smtClean="0">
                <a:latin typeface="Corbel"/>
                <a:cs typeface="Corbel"/>
              </a:rPr>
              <a:t>Followed by more advanced methods to further discriminate the limited conformations  - energy criteria</a:t>
            </a:r>
            <a:endParaRPr lang="en-US" sz="2800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915476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558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rgbClr val="FFFFFF"/>
                </a:solidFill>
              </a:rPr>
              <a:t>Algorithms can be classified by the stage of scoring in the algorithm flow</a:t>
            </a:r>
            <a:endParaRPr lang="en-US" sz="32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Integrated functions – scoring is integrated into the search stage and filter emerging solutions – the scoring function is part of the design</a:t>
            </a:r>
          </a:p>
          <a:p>
            <a:r>
              <a:rPr lang="en-US" dirty="0" smtClean="0"/>
              <a:t>Edge functions – scoring is applied at the end of the search stage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9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076" y="6299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Parameters used for scoring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390" y="1636622"/>
            <a:ext cx="8686800" cy="5184748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 smtClean="0"/>
              <a:t>Geometric complementarity </a:t>
            </a:r>
            <a:r>
              <a:rPr lang="en-US" dirty="0" smtClean="0"/>
              <a:t>- how to score complementarity is strongly coupled with the surface representation</a:t>
            </a:r>
          </a:p>
          <a:p>
            <a:r>
              <a:rPr lang="en-US" b="1" dirty="0" smtClean="0"/>
              <a:t>Intermolecular overlap </a:t>
            </a:r>
            <a:r>
              <a:rPr lang="en-US" dirty="0" smtClean="0"/>
              <a:t>– tolerance to slight interface clashes and penalty for protein interior clashes (surface "belt" of </a:t>
            </a:r>
            <a:r>
              <a:rPr lang="en-US" dirty="0" err="1" smtClean="0"/>
              <a:t>nonpenalised</a:t>
            </a:r>
            <a:r>
              <a:rPr lang="en-US" dirty="0" smtClean="0"/>
              <a:t> penetration area)</a:t>
            </a:r>
          </a:p>
          <a:p>
            <a:r>
              <a:rPr lang="en-US" b="1" dirty="0" smtClean="0"/>
              <a:t>Intra-molecular overlap </a:t>
            </a:r>
            <a:r>
              <a:rPr lang="en-US" dirty="0" smtClean="0"/>
              <a:t>– when backbone flexibility is taken into account</a:t>
            </a:r>
          </a:p>
          <a:p>
            <a:r>
              <a:rPr lang="en-US" b="1" dirty="0" smtClean="0"/>
              <a:t>Hydrogen bonding</a:t>
            </a:r>
          </a:p>
          <a:p>
            <a:r>
              <a:rPr lang="en-US" b="1" dirty="0" smtClean="0"/>
              <a:t>Contact area</a:t>
            </a:r>
            <a:r>
              <a:rPr lang="en-US" dirty="0" smtClean="0"/>
              <a:t>: total interactions = </a:t>
            </a:r>
            <a:r>
              <a:rPr lang="en-US" dirty="0" err="1" smtClean="0"/>
              <a:t>hh</a:t>
            </a:r>
            <a:r>
              <a:rPr lang="en-US" dirty="0" smtClean="0"/>
              <a:t> + </a:t>
            </a:r>
            <a:r>
              <a:rPr lang="en-US" dirty="0" err="1" smtClean="0"/>
              <a:t>pp</a:t>
            </a:r>
            <a:r>
              <a:rPr lang="en-US" dirty="0" smtClean="0"/>
              <a:t> + </a:t>
            </a:r>
            <a:r>
              <a:rPr lang="en-US" dirty="0" err="1" smtClean="0"/>
              <a:t>hp</a:t>
            </a:r>
            <a:r>
              <a:rPr lang="en-US" dirty="0" smtClean="0"/>
              <a:t> (h = hydrophobic, p = polar)</a:t>
            </a:r>
          </a:p>
          <a:p>
            <a:r>
              <a:rPr lang="en-US" b="1" dirty="0" smtClean="0"/>
              <a:t>Pairwise </a:t>
            </a:r>
            <a:r>
              <a:rPr lang="en-US" b="1" dirty="0" err="1" smtClean="0"/>
              <a:t>aa</a:t>
            </a:r>
            <a:r>
              <a:rPr lang="en-US" b="1" dirty="0" smtClean="0"/>
              <a:t> and atom-atom contacts </a:t>
            </a:r>
            <a:r>
              <a:rPr lang="en-US" dirty="0" smtClean="0"/>
              <a:t>– empirical term derived form observed statistical frequency of </a:t>
            </a:r>
            <a:r>
              <a:rPr lang="en-US" dirty="0" err="1" smtClean="0"/>
              <a:t>aa</a:t>
            </a:r>
            <a:r>
              <a:rPr lang="en-US" dirty="0" smtClean="0"/>
              <a:t> contacts in X-ray proteins</a:t>
            </a:r>
          </a:p>
          <a:p>
            <a:r>
              <a:rPr lang="en-US" b="1" dirty="0" smtClean="0"/>
              <a:t>Electrostatic interactions </a:t>
            </a:r>
            <a:r>
              <a:rPr lang="en-US" dirty="0" smtClean="0"/>
              <a:t>and </a:t>
            </a:r>
            <a:r>
              <a:rPr lang="en-US" b="1" dirty="0" smtClean="0"/>
              <a:t>solvation energy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217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51" y="2307567"/>
            <a:ext cx="3663949" cy="27216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Rettangolo 6"/>
          <p:cNvSpPr/>
          <p:nvPr/>
        </p:nvSpPr>
        <p:spPr>
          <a:xfrm>
            <a:off x="936591" y="5597309"/>
            <a:ext cx="78390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 smtClean="0">
                <a:latin typeface="Corbel"/>
                <a:cs typeface="Corbel"/>
              </a:rPr>
              <a:t>DrugScorePPI</a:t>
            </a:r>
            <a:r>
              <a:rPr lang="it-IT" sz="2400" dirty="0" smtClean="0">
                <a:latin typeface="Corbel"/>
                <a:cs typeface="Corbel"/>
              </a:rPr>
              <a:t> and </a:t>
            </a:r>
            <a:r>
              <a:rPr lang="it-IT" sz="2400" b="1" dirty="0" smtClean="0">
                <a:latin typeface="Corbel"/>
                <a:cs typeface="Corbel"/>
              </a:rPr>
              <a:t>Robetta</a:t>
            </a:r>
            <a:r>
              <a:rPr lang="it-IT" sz="2400" dirty="0" smtClean="0">
                <a:latin typeface="Corbel"/>
                <a:cs typeface="Corbel"/>
              </a:rPr>
              <a:t> </a:t>
            </a:r>
            <a:r>
              <a:rPr lang="it-IT" sz="2400" b="1" dirty="0" smtClean="0">
                <a:latin typeface="Corbel"/>
                <a:cs typeface="Corbel"/>
              </a:rPr>
              <a:t>Alascanning</a:t>
            </a:r>
            <a:r>
              <a:rPr lang="it-IT" sz="2400" dirty="0" smtClean="0">
                <a:latin typeface="Corbel"/>
                <a:cs typeface="Corbel"/>
              </a:rPr>
              <a:t> are dedicated to the </a:t>
            </a:r>
            <a:r>
              <a:rPr lang="it-IT" sz="2400" dirty="0" err="1" smtClean="0">
                <a:latin typeface="Corbel"/>
                <a:cs typeface="Corbel"/>
              </a:rPr>
              <a:t>identification</a:t>
            </a:r>
            <a:r>
              <a:rPr lang="it-IT" sz="2400" dirty="0" smtClean="0">
                <a:latin typeface="Corbel"/>
                <a:cs typeface="Corbel"/>
              </a:rPr>
              <a:t> of hot </a:t>
            </a:r>
            <a:r>
              <a:rPr lang="it-IT" sz="2400" dirty="0" err="1" smtClean="0">
                <a:latin typeface="Corbel"/>
                <a:cs typeface="Corbel"/>
              </a:rPr>
              <a:t>spots</a:t>
            </a:r>
            <a:r>
              <a:rPr lang="it-IT" sz="2400" dirty="0">
                <a:latin typeface="Corbel"/>
                <a:cs typeface="Corbel"/>
              </a:rPr>
              <a:t> </a:t>
            </a:r>
            <a:r>
              <a:rPr lang="it-IT" sz="2400" dirty="0" err="1" smtClean="0">
                <a:latin typeface="Corbel"/>
                <a:cs typeface="Corbel"/>
              </a:rPr>
              <a:t>at</a:t>
            </a:r>
            <a:r>
              <a:rPr lang="it-IT" sz="2400" dirty="0" smtClean="0">
                <a:latin typeface="Corbel"/>
                <a:cs typeface="Corbel"/>
              </a:rPr>
              <a:t> </a:t>
            </a:r>
            <a:r>
              <a:rPr lang="it-IT" sz="2400" dirty="0" err="1" smtClean="0">
                <a:latin typeface="Corbel"/>
                <a:cs typeface="Corbel"/>
              </a:rPr>
              <a:t>protein-protein</a:t>
            </a:r>
            <a:r>
              <a:rPr lang="it-IT" sz="2400" dirty="0" smtClean="0">
                <a:latin typeface="Corbel"/>
                <a:cs typeface="Corbel"/>
              </a:rPr>
              <a:t> </a:t>
            </a:r>
            <a:r>
              <a:rPr lang="it-IT" sz="2400" dirty="0" err="1" smtClean="0">
                <a:latin typeface="Corbel"/>
                <a:cs typeface="Corbel"/>
              </a:rPr>
              <a:t>interfaces</a:t>
            </a:r>
            <a:endParaRPr lang="it-IT" dirty="0" smtClean="0">
              <a:latin typeface="Century Gothic"/>
              <a:cs typeface="Century Gothic"/>
            </a:endParaRPr>
          </a:p>
          <a:p>
            <a:endParaRPr lang="it-IT" dirty="0">
              <a:latin typeface="Century Gothic"/>
              <a:cs typeface="Century Gothic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540777" y="207120"/>
            <a:ext cx="847297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smtClean="0">
                <a:solidFill>
                  <a:srgbClr val="FFFFFF"/>
                </a:solidFill>
                <a:latin typeface="Corbel"/>
                <a:cs typeface="Corbel"/>
              </a:rPr>
              <a:t>C</a:t>
            </a:r>
            <a:r>
              <a:rPr sz="2800" b="1" dirty="0" smtClean="0">
                <a:solidFill>
                  <a:srgbClr val="FFFFFF"/>
                </a:solidFill>
                <a:latin typeface="Corbel"/>
                <a:cs typeface="Corbel"/>
              </a:rPr>
              <a:t>omputational alanine-scanning in protein-protein interfaces</a:t>
            </a:r>
            <a:endParaRPr lang="it-IT" sz="2800" b="1" dirty="0">
              <a:solidFill>
                <a:srgbClr val="FFFFFF"/>
              </a:solidFill>
              <a:latin typeface="Corbel"/>
              <a:cs typeface="Corbel"/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304800" y="5040868"/>
            <a:ext cx="42883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 smtClean="0">
                <a:latin typeface="Corbel"/>
                <a:cs typeface="Corbel"/>
                <a:hlinkClick r:id="rId4"/>
              </a:rPr>
              <a:t>http://cpclab.uni-duesseldorf.de/dsppi/</a:t>
            </a:r>
            <a:endParaRPr lang="it-IT" sz="2000" dirty="0" smtClean="0">
              <a:latin typeface="Corbel"/>
              <a:cs typeface="Corbel"/>
            </a:endParaRPr>
          </a:p>
          <a:p>
            <a:endParaRPr lang="it-IT" sz="2000" dirty="0">
              <a:latin typeface="Corbel"/>
              <a:cs typeface="Corbel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5"/>
          <a:srcRect b="3462"/>
          <a:stretch>
            <a:fillRect/>
          </a:stretch>
        </p:blipFill>
        <p:spPr>
          <a:xfrm>
            <a:off x="4419600" y="914399"/>
            <a:ext cx="4536055" cy="27216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Rettangolo 10"/>
          <p:cNvSpPr/>
          <p:nvPr/>
        </p:nvSpPr>
        <p:spPr>
          <a:xfrm>
            <a:off x="4198390" y="3733800"/>
            <a:ext cx="49758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 smtClean="0">
                <a:hlinkClick r:id="rId6"/>
              </a:rPr>
              <a:t>http://robetta.bakerlab.org/alascansubmit.jsp</a:t>
            </a:r>
            <a:endParaRPr lang="it-IT" sz="2000" dirty="0" smtClean="0"/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136705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11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FFFF"/>
                </a:solidFill>
              </a:rPr>
              <a:t>Binding site information may be included in scoring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3000"/>
            <a:ext cx="8229600" cy="4525963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Knowledge of the location of the binding site on one or both proteins drastically reduces the number of possible solutions</a:t>
            </a:r>
          </a:p>
          <a:p>
            <a:r>
              <a:rPr lang="en-US" dirty="0" smtClean="0"/>
              <a:t>Knowledge of the specific binding site residues reduces the search space even further</a:t>
            </a:r>
          </a:p>
          <a:p>
            <a:r>
              <a:rPr lang="en-US" dirty="0" smtClean="0"/>
              <a:t>Info about active site residues: site directed mutagenesis, chemical cross-linking, phylogenetic data</a:t>
            </a:r>
          </a:p>
          <a:p>
            <a:r>
              <a:rPr lang="en-US" dirty="0" smtClean="0"/>
              <a:t>Sometimes the binding site can be predicted</a:t>
            </a:r>
          </a:p>
          <a:p>
            <a:r>
              <a:rPr lang="en-US" dirty="0" smtClean="0"/>
              <a:t>For some families the major binding sites are known in advance (e.g. serine proteases and </a:t>
            </a:r>
            <a:r>
              <a:rPr lang="en-US" dirty="0" err="1" smtClean="0"/>
              <a:t>immunoglobulins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470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interact29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58245"/>
            <a:ext cx="9144000" cy="16671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367472"/>
            <a:ext cx="2864191" cy="490528"/>
          </a:xfrm>
        </p:spPr>
        <p:txBody>
          <a:bodyPr>
            <a:normAutofit/>
          </a:bodyPr>
          <a:lstStyle/>
          <a:p>
            <a:r>
              <a:rPr lang="en-US" sz="1600" dirty="0" err="1" smtClean="0"/>
              <a:t>Kozakov</a:t>
            </a:r>
            <a:r>
              <a:rPr lang="en-US" sz="1600" dirty="0" smtClean="0"/>
              <a:t> et al, </a:t>
            </a:r>
            <a:r>
              <a:rPr lang="en-US" sz="1600" dirty="0" err="1" smtClean="0"/>
              <a:t>Biophys</a:t>
            </a:r>
            <a:r>
              <a:rPr lang="en-US" sz="1600" dirty="0" smtClean="0"/>
              <a:t> J, 2005</a:t>
            </a:r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69958"/>
            <a:ext cx="9144000" cy="3886198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>
                <a:latin typeface="Corbel"/>
                <a:cs typeface="Corbel"/>
              </a:rPr>
              <a:t>Events </a:t>
            </a:r>
            <a:r>
              <a:rPr lang="en-US" dirty="0">
                <a:latin typeface="Corbel"/>
                <a:cs typeface="Corbel"/>
              </a:rPr>
              <a:t>that occur in clusters are probably not </a:t>
            </a:r>
            <a:r>
              <a:rPr lang="en-US" dirty="0" smtClean="0">
                <a:latin typeface="Corbel"/>
                <a:cs typeface="Corbel"/>
              </a:rPr>
              <a:t>random</a:t>
            </a:r>
          </a:p>
          <a:p>
            <a:r>
              <a:rPr lang="en-US" dirty="0" smtClean="0">
                <a:latin typeface="Corbel"/>
                <a:cs typeface="Corbel"/>
              </a:rPr>
              <a:t>Clustering </a:t>
            </a:r>
            <a:r>
              <a:rPr lang="en-US" dirty="0">
                <a:latin typeface="Corbel"/>
                <a:cs typeface="Corbel"/>
              </a:rPr>
              <a:t>occurs because long-range electrostatic and/or </a:t>
            </a:r>
            <a:r>
              <a:rPr lang="en-US" dirty="0" err="1">
                <a:latin typeface="Corbel"/>
                <a:cs typeface="Corbel"/>
              </a:rPr>
              <a:t>desolvation</a:t>
            </a:r>
            <a:r>
              <a:rPr lang="en-US" dirty="0">
                <a:latin typeface="Corbel"/>
                <a:cs typeface="Corbel"/>
              </a:rPr>
              <a:t> forces steer the proteins to a low free-energy attractor at the binding </a:t>
            </a:r>
            <a:r>
              <a:rPr lang="en-US" dirty="0" smtClean="0">
                <a:latin typeface="Corbel"/>
                <a:cs typeface="Corbel"/>
              </a:rPr>
              <a:t>region</a:t>
            </a:r>
          </a:p>
          <a:p>
            <a:r>
              <a:rPr lang="en-US" dirty="0">
                <a:latin typeface="Corbel"/>
                <a:cs typeface="Corbel"/>
              </a:rPr>
              <a:t>Considering a free-energy surface with multiple minima, it is obvious that conformations with free energies below a certain threshold will form a number of </a:t>
            </a:r>
            <a:r>
              <a:rPr lang="en-US" dirty="0" smtClean="0">
                <a:latin typeface="Corbel"/>
                <a:cs typeface="Corbel"/>
              </a:rPr>
              <a:t>clusters</a:t>
            </a:r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cluster </a:t>
            </a:r>
            <a:r>
              <a:rPr lang="en-US" dirty="0" smtClean="0"/>
              <a:t>with the </a:t>
            </a:r>
            <a:r>
              <a:rPr lang="en-US" dirty="0"/>
              <a:t>largest number of low-</a:t>
            </a:r>
            <a:r>
              <a:rPr lang="en-US" dirty="0" smtClean="0"/>
              <a:t>energy structures is typically </a:t>
            </a:r>
            <a:r>
              <a:rPr lang="en-US" dirty="0"/>
              <a:t>the native </a:t>
            </a:r>
            <a:r>
              <a:rPr lang="en-US" dirty="0" smtClean="0"/>
              <a:t>fold, the </a:t>
            </a:r>
            <a:r>
              <a:rPr lang="en-US" dirty="0"/>
              <a:t>center of the most populated cluster being a </a:t>
            </a:r>
            <a:r>
              <a:rPr lang="en-US" dirty="0" smtClean="0"/>
              <a:t>structure near </a:t>
            </a:r>
            <a:r>
              <a:rPr lang="en-US" dirty="0"/>
              <a:t>the native binding site</a:t>
            </a:r>
            <a:endParaRPr lang="en-US" dirty="0" smtClean="0">
              <a:latin typeface="Corbel"/>
              <a:cs typeface="Corbel"/>
            </a:endParaRPr>
          </a:p>
          <a:p>
            <a:r>
              <a:rPr lang="en-US" dirty="0" smtClean="0">
                <a:latin typeface="Corbel"/>
                <a:cs typeface="Corbel"/>
              </a:rPr>
              <a:t>Looking </a:t>
            </a:r>
            <a:r>
              <a:rPr lang="en-US" dirty="0">
                <a:latin typeface="Corbel"/>
                <a:cs typeface="Corbel"/>
              </a:rPr>
              <a:t>for large clusters is </a:t>
            </a:r>
            <a:r>
              <a:rPr lang="en-US" dirty="0" smtClean="0">
                <a:latin typeface="Corbel"/>
                <a:cs typeface="Corbel"/>
              </a:rPr>
              <a:t>a major </a:t>
            </a:r>
            <a:r>
              <a:rPr lang="en-US" dirty="0">
                <a:latin typeface="Corbel"/>
                <a:cs typeface="Corbel"/>
              </a:rPr>
              <a:t>tool of finding near-native </a:t>
            </a:r>
            <a:r>
              <a:rPr lang="en-US" dirty="0" smtClean="0">
                <a:latin typeface="Corbel"/>
                <a:cs typeface="Corbel"/>
              </a:rPr>
              <a:t>conformations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30542" y="276765"/>
            <a:ext cx="51241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  <a:latin typeface="Corbel"/>
                <a:cs typeface="Corbel"/>
              </a:rPr>
              <a:t>Clustering of solutions</a:t>
            </a:r>
            <a:endParaRPr lang="en-US" sz="4000" b="1" dirty="0">
              <a:solidFill>
                <a:srgbClr val="FFFFFF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4141898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11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Conclusion I (-)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521" y="1844402"/>
            <a:ext cx="8824479" cy="4525963"/>
          </a:xfrm>
        </p:spPr>
        <p:txBody>
          <a:bodyPr>
            <a:normAutofit/>
          </a:bodyPr>
          <a:lstStyle/>
          <a:p>
            <a:r>
              <a:rPr lang="en-US" sz="2600" dirty="0" smtClean="0">
                <a:latin typeface="Corbel"/>
                <a:cs typeface="Corbel"/>
              </a:rPr>
              <a:t>The </a:t>
            </a:r>
            <a:r>
              <a:rPr lang="en-US" sz="2600" i="1" dirty="0" smtClean="0">
                <a:latin typeface="Corbel"/>
                <a:cs typeface="Corbel"/>
              </a:rPr>
              <a:t>molecular docking problem </a:t>
            </a:r>
            <a:r>
              <a:rPr lang="en-US" sz="2600" dirty="0" smtClean="0">
                <a:latin typeface="Corbel"/>
                <a:cs typeface="Corbel"/>
              </a:rPr>
              <a:t>is far from being solved</a:t>
            </a:r>
          </a:p>
          <a:p>
            <a:r>
              <a:rPr lang="en-US" sz="2600" dirty="0">
                <a:latin typeface="Corbel"/>
                <a:cs typeface="Corbel"/>
              </a:rPr>
              <a:t>It is difficult to find very specific properties of protein-protein </a:t>
            </a:r>
            <a:r>
              <a:rPr lang="en-US" sz="2600" dirty="0" smtClean="0">
                <a:latin typeface="Corbel"/>
                <a:cs typeface="Corbel"/>
              </a:rPr>
              <a:t>interfaces</a:t>
            </a:r>
          </a:p>
          <a:p>
            <a:r>
              <a:rPr lang="en-US" sz="2600" dirty="0" smtClean="0">
                <a:latin typeface="Corbel"/>
                <a:cs typeface="Corbel"/>
              </a:rPr>
              <a:t>R</a:t>
            </a:r>
            <a:r>
              <a:rPr lang="it-IT" sz="2600" dirty="0" err="1" smtClean="0">
                <a:latin typeface="Corbel"/>
                <a:cs typeface="Corbel"/>
              </a:rPr>
              <a:t>esults</a:t>
            </a:r>
            <a:r>
              <a:rPr lang="it-IT" sz="2600" dirty="0" smtClean="0">
                <a:latin typeface="Corbel"/>
                <a:cs typeface="Corbel"/>
              </a:rPr>
              <a:t> are </a:t>
            </a:r>
            <a:r>
              <a:rPr lang="it-IT" sz="2600" dirty="0" err="1" smtClean="0">
                <a:latin typeface="Corbel"/>
                <a:cs typeface="Corbel"/>
              </a:rPr>
              <a:t>generally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>
                <a:latin typeface="Corbel"/>
                <a:cs typeface="Corbel"/>
              </a:rPr>
              <a:t>poor</a:t>
            </a:r>
            <a:r>
              <a:rPr lang="it-IT" sz="2600" dirty="0">
                <a:latin typeface="Corbel"/>
                <a:cs typeface="Corbel"/>
              </a:rPr>
              <a:t> with </a:t>
            </a:r>
            <a:r>
              <a:rPr lang="it-IT" sz="2600" dirty="0" err="1" smtClean="0">
                <a:latin typeface="Corbel"/>
                <a:cs typeface="Corbel"/>
              </a:rPr>
              <a:t>weakily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>
                <a:latin typeface="Corbel"/>
                <a:cs typeface="Corbel"/>
              </a:rPr>
              <a:t>interacting</a:t>
            </a:r>
            <a:r>
              <a:rPr lang="it-IT" sz="2600" dirty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proteins</a:t>
            </a:r>
            <a:endParaRPr lang="it-IT" sz="2600" dirty="0" smtClean="0">
              <a:latin typeface="Corbel"/>
              <a:cs typeface="Corbel"/>
            </a:endParaRPr>
          </a:p>
          <a:p>
            <a:r>
              <a:rPr lang="it-IT" sz="2600" dirty="0" err="1">
                <a:latin typeface="Corbel"/>
                <a:cs typeface="Corbel"/>
              </a:rPr>
              <a:t>Proteins</a:t>
            </a:r>
            <a:r>
              <a:rPr lang="it-IT" sz="2600" dirty="0">
                <a:latin typeface="Corbel"/>
                <a:cs typeface="Corbel"/>
              </a:rPr>
              <a:t> are </a:t>
            </a:r>
            <a:r>
              <a:rPr lang="it-IT" sz="2600" dirty="0" err="1">
                <a:latin typeface="Corbel"/>
                <a:cs typeface="Corbel"/>
              </a:rPr>
              <a:t>flexible</a:t>
            </a:r>
            <a:r>
              <a:rPr lang="it-IT" sz="2600" dirty="0">
                <a:latin typeface="Corbel"/>
                <a:cs typeface="Corbel"/>
              </a:rPr>
              <a:t> and </a:t>
            </a:r>
            <a:r>
              <a:rPr lang="it-IT" sz="2600" dirty="0" err="1">
                <a:latin typeface="Corbel"/>
                <a:cs typeface="Corbel"/>
              </a:rPr>
              <a:t>may</a:t>
            </a:r>
            <a:r>
              <a:rPr lang="it-IT" sz="2600" dirty="0">
                <a:latin typeface="Corbel"/>
                <a:cs typeface="Corbel"/>
              </a:rPr>
              <a:t> </a:t>
            </a:r>
            <a:r>
              <a:rPr lang="it-IT" sz="2600" dirty="0" err="1">
                <a:latin typeface="Corbel"/>
                <a:cs typeface="Corbel"/>
              </a:rPr>
              <a:t>undergo</a:t>
            </a:r>
            <a:r>
              <a:rPr lang="it-IT" sz="2600" dirty="0">
                <a:latin typeface="Corbel"/>
                <a:cs typeface="Corbel"/>
              </a:rPr>
              <a:t> </a:t>
            </a:r>
            <a:r>
              <a:rPr lang="it-IT" sz="2600" dirty="0" err="1">
                <a:latin typeface="Corbel"/>
                <a:cs typeface="Corbel"/>
              </a:rPr>
              <a:t>even</a:t>
            </a:r>
            <a:r>
              <a:rPr lang="it-IT" sz="2600" dirty="0">
                <a:latin typeface="Corbel"/>
                <a:cs typeface="Corbel"/>
              </a:rPr>
              <a:t> large </a:t>
            </a:r>
            <a:r>
              <a:rPr lang="it-IT" sz="2600" dirty="0" err="1">
                <a:latin typeface="Corbel"/>
                <a:cs typeface="Corbel"/>
              </a:rPr>
              <a:t>conformational</a:t>
            </a:r>
            <a:r>
              <a:rPr lang="it-IT" sz="2600" dirty="0">
                <a:latin typeface="Corbel"/>
                <a:cs typeface="Corbel"/>
              </a:rPr>
              <a:t> </a:t>
            </a:r>
            <a:r>
              <a:rPr lang="it-IT" sz="2600" dirty="0" err="1">
                <a:latin typeface="Corbel"/>
                <a:cs typeface="Corbel"/>
              </a:rPr>
              <a:t>changes</a:t>
            </a:r>
            <a:r>
              <a:rPr lang="it-IT" sz="2600" dirty="0">
                <a:latin typeface="Corbel"/>
                <a:cs typeface="Corbel"/>
              </a:rPr>
              <a:t> </a:t>
            </a:r>
            <a:r>
              <a:rPr lang="it-IT" sz="2600" dirty="0" err="1">
                <a:latin typeface="Corbel"/>
                <a:cs typeface="Corbel"/>
              </a:rPr>
              <a:t>upon</a:t>
            </a:r>
            <a:r>
              <a:rPr lang="it-IT" sz="2600" dirty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binding</a:t>
            </a:r>
            <a:endParaRPr lang="it-IT" sz="2600" dirty="0" smtClean="0">
              <a:latin typeface="Corbel"/>
              <a:cs typeface="Corbel"/>
            </a:endParaRPr>
          </a:p>
          <a:p>
            <a:r>
              <a:rPr lang="it-IT" sz="2600" dirty="0" err="1" smtClean="0">
                <a:latin typeface="Corbel"/>
                <a:cs typeface="Corbel"/>
              </a:rPr>
              <a:t>Exhaustive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space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searches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provide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too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many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conformations</a:t>
            </a:r>
            <a:endParaRPr lang="it-IT" sz="2600" dirty="0">
              <a:latin typeface="Corbel"/>
              <a:cs typeface="Corbel"/>
            </a:endParaRPr>
          </a:p>
          <a:p>
            <a:r>
              <a:rPr lang="it-IT" sz="2600" dirty="0" smtClean="0">
                <a:latin typeface="Corbel"/>
                <a:cs typeface="Corbel"/>
              </a:rPr>
              <a:t>Accurate</a:t>
            </a:r>
            <a:r>
              <a:rPr lang="it-IT" sz="2600" dirty="0">
                <a:latin typeface="Corbel"/>
                <a:cs typeface="Corbel"/>
              </a:rPr>
              <a:t> </a:t>
            </a:r>
            <a:r>
              <a:rPr lang="it-IT" sz="2600" dirty="0" err="1">
                <a:latin typeface="Corbel"/>
                <a:cs typeface="Corbel"/>
              </a:rPr>
              <a:t>interaction</a:t>
            </a:r>
            <a:r>
              <a:rPr lang="it-IT" sz="2600" dirty="0">
                <a:latin typeface="Corbel"/>
                <a:cs typeface="Corbel"/>
              </a:rPr>
              <a:t> </a:t>
            </a:r>
            <a:r>
              <a:rPr lang="it-IT" sz="2600" dirty="0" err="1">
                <a:latin typeface="Corbel"/>
                <a:cs typeface="Corbel"/>
              </a:rPr>
              <a:t>energies</a:t>
            </a:r>
            <a:r>
              <a:rPr lang="it-IT" sz="2600" dirty="0">
                <a:latin typeface="Corbel"/>
                <a:cs typeface="Corbel"/>
              </a:rPr>
              <a:t> are </a:t>
            </a:r>
            <a:r>
              <a:rPr lang="it-IT" sz="2600" dirty="0" err="1">
                <a:latin typeface="Corbel"/>
                <a:cs typeface="Corbel"/>
              </a:rPr>
              <a:t>too</a:t>
            </a:r>
            <a:r>
              <a:rPr lang="it-IT" sz="2600" dirty="0">
                <a:latin typeface="Corbel"/>
                <a:cs typeface="Corbel"/>
              </a:rPr>
              <a:t> </a:t>
            </a:r>
            <a:r>
              <a:rPr lang="it-IT" sz="2600" dirty="0" err="1" smtClean="0">
                <a:latin typeface="Corbel"/>
                <a:cs typeface="Corbel"/>
              </a:rPr>
              <a:t>complicated</a:t>
            </a:r>
            <a:r>
              <a:rPr lang="it-IT" sz="2600" dirty="0" smtClean="0">
                <a:latin typeface="Corbel"/>
                <a:cs typeface="Corbel"/>
              </a:rPr>
              <a:t> to compute</a:t>
            </a:r>
            <a:endParaRPr lang="it-IT" sz="2600" dirty="0">
              <a:latin typeface="Corbel"/>
              <a:cs typeface="Corbel"/>
            </a:endParaRPr>
          </a:p>
          <a:p>
            <a:endParaRPr lang="en-US" sz="2600" dirty="0" smtClean="0">
              <a:latin typeface="Corbel"/>
              <a:cs typeface="Corbe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471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067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Conclusion II (-)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019855" cy="4525963"/>
          </a:xfrm>
        </p:spPr>
        <p:txBody>
          <a:bodyPr>
            <a:normAutofit/>
          </a:bodyPr>
          <a:lstStyle/>
          <a:p>
            <a:r>
              <a:rPr lang="en-US" sz="2600" dirty="0" smtClean="0">
                <a:latin typeface="Corbel"/>
                <a:cs typeface="Corbel"/>
              </a:rPr>
              <a:t>Despite </a:t>
            </a:r>
            <a:r>
              <a:rPr lang="en-US" sz="2600" dirty="0">
                <a:latin typeface="Corbel"/>
                <a:cs typeface="Corbel"/>
              </a:rPr>
              <a:t>some algorithms are able to rank correct solutions within the top ten predictions, for most complexes the highest ranked structures are still false positives (high </a:t>
            </a:r>
            <a:r>
              <a:rPr lang="en-US" sz="2600" dirty="0" err="1">
                <a:latin typeface="Corbel"/>
                <a:cs typeface="Corbel"/>
              </a:rPr>
              <a:t>rmsd</a:t>
            </a:r>
            <a:r>
              <a:rPr lang="en-US" sz="2600" dirty="0">
                <a:latin typeface="Corbel"/>
                <a:cs typeface="Corbel"/>
              </a:rPr>
              <a:t> from the complex)</a:t>
            </a:r>
          </a:p>
          <a:p>
            <a:r>
              <a:rPr lang="en-US" sz="2600" dirty="0">
                <a:latin typeface="Corbel"/>
                <a:cs typeface="Corbel"/>
              </a:rPr>
              <a:t>No efficient method for reliable discrimination between correct solutions and FPs is currently available, in particular if the binding site is </a:t>
            </a:r>
            <a:r>
              <a:rPr lang="en-US" sz="2600" dirty="0" smtClean="0">
                <a:latin typeface="Corbel"/>
                <a:cs typeface="Corbel"/>
              </a:rPr>
              <a:t>unknown</a:t>
            </a:r>
          </a:p>
          <a:p>
            <a:r>
              <a:rPr lang="it-IT" sz="2600" dirty="0" err="1">
                <a:latin typeface="Corbel"/>
                <a:cs typeface="Corbel"/>
              </a:rPr>
              <a:t>Many</a:t>
            </a:r>
            <a:r>
              <a:rPr lang="it-IT" sz="2600" dirty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FPs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displaying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good</a:t>
            </a:r>
            <a:r>
              <a:rPr lang="it-IT" sz="2600" dirty="0" smtClean="0">
                <a:latin typeface="Corbel"/>
                <a:cs typeface="Corbel"/>
              </a:rPr>
              <a:t> </a:t>
            </a:r>
            <a:r>
              <a:rPr lang="it-IT" sz="2600" dirty="0" err="1">
                <a:latin typeface="Corbel"/>
                <a:cs typeface="Corbel"/>
              </a:rPr>
              <a:t>surface</a:t>
            </a:r>
            <a:r>
              <a:rPr lang="it-IT" sz="2600" dirty="0">
                <a:latin typeface="Corbel"/>
                <a:cs typeface="Corbel"/>
              </a:rPr>
              <a:t> </a:t>
            </a:r>
            <a:r>
              <a:rPr lang="it-IT" sz="2600" dirty="0" err="1" smtClean="0">
                <a:latin typeface="Corbel"/>
                <a:cs typeface="Corbel"/>
              </a:rPr>
              <a:t>complementarity</a:t>
            </a:r>
            <a:r>
              <a:rPr lang="it-IT" sz="2600" dirty="0" smtClean="0">
                <a:latin typeface="Corbel"/>
                <a:cs typeface="Corbel"/>
              </a:rPr>
              <a:t> are </a:t>
            </a:r>
            <a:r>
              <a:rPr lang="it-IT" sz="2600" dirty="0">
                <a:latin typeface="Corbel"/>
                <a:cs typeface="Corbel"/>
              </a:rPr>
              <a:t>far from the native </a:t>
            </a:r>
            <a:r>
              <a:rPr lang="it-IT" sz="2600" dirty="0" err="1" smtClean="0">
                <a:latin typeface="Corbel"/>
                <a:cs typeface="Corbel"/>
              </a:rPr>
              <a:t>complex</a:t>
            </a:r>
            <a:endParaRPr lang="it-IT" sz="2600" dirty="0">
              <a:latin typeface="Corbel"/>
              <a:cs typeface="Corbel"/>
            </a:endParaRPr>
          </a:p>
          <a:p>
            <a:endParaRPr lang="en-US" sz="2600" dirty="0">
              <a:latin typeface="Corbel"/>
              <a:cs typeface="Corbel"/>
            </a:endParaRPr>
          </a:p>
          <a:p>
            <a:endParaRPr lang="en-US" sz="2800" dirty="0"/>
          </a:p>
          <a:p>
            <a:endParaRPr lang="it-IT" sz="2600" dirty="0">
              <a:latin typeface="Corbel"/>
              <a:cs typeface="Corbel"/>
            </a:endParaRPr>
          </a:p>
          <a:p>
            <a:endParaRPr lang="en-US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398013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8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  <a:latin typeface="Corbel"/>
                <a:cs typeface="Corbel"/>
              </a:rPr>
              <a:t>Conclusion I (+)</a:t>
            </a:r>
            <a:endParaRPr lang="en-US" dirty="0">
              <a:solidFill>
                <a:srgbClr val="FFFFFF"/>
              </a:solidFill>
              <a:latin typeface="Corbel"/>
              <a:cs typeface="Corbe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501" y="1893240"/>
            <a:ext cx="8426299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latin typeface="Corbel"/>
                <a:cs typeface="Corbel"/>
              </a:rPr>
              <a:t>If the conformational change is limited to surface side-chain atoms, rigid body algorithms have been remarkably successful, even in absence of  knowledge of the binding site</a:t>
            </a:r>
          </a:p>
          <a:p>
            <a:r>
              <a:rPr lang="en-US" dirty="0" smtClean="0">
                <a:latin typeface="Corbel"/>
                <a:cs typeface="Corbel"/>
              </a:rPr>
              <a:t>Side-chain flexibility can be handled via a "soft" tolerance belt</a:t>
            </a:r>
          </a:p>
          <a:p>
            <a:r>
              <a:rPr lang="en-US" dirty="0" smtClean="0">
                <a:latin typeface="Corbel"/>
                <a:cs typeface="Corbel"/>
              </a:rPr>
              <a:t>"Docking in steps" is a promising strategy:  initial rigid-body, entire surface algorithm followed by a dynamic method overcoming energy barriers</a:t>
            </a:r>
          </a:p>
          <a:p>
            <a:r>
              <a:rPr lang="en-US" dirty="0" smtClean="0">
                <a:latin typeface="Corbel"/>
                <a:cs typeface="Corbel"/>
              </a:rPr>
              <a:t>Integration of experimental  </a:t>
            </a:r>
            <a:r>
              <a:rPr lang="en-US" dirty="0">
                <a:latin typeface="Corbel"/>
                <a:cs typeface="Corbel"/>
              </a:rPr>
              <a:t>information </a:t>
            </a:r>
            <a:r>
              <a:rPr lang="en-US" dirty="0" smtClean="0">
                <a:latin typeface="Corbel"/>
                <a:cs typeface="Corbel"/>
              </a:rPr>
              <a:t>produces reliable </a:t>
            </a:r>
            <a:r>
              <a:rPr lang="en-US" dirty="0">
                <a:latin typeface="Corbel"/>
                <a:cs typeface="Corbel"/>
              </a:rPr>
              <a:t>docking </a:t>
            </a:r>
            <a:r>
              <a:rPr lang="en-US" dirty="0" smtClean="0">
                <a:latin typeface="Corbel"/>
                <a:cs typeface="Corbel"/>
              </a:rPr>
              <a:t>results</a:t>
            </a:r>
          </a:p>
          <a:p>
            <a:r>
              <a:rPr lang="it-IT" dirty="0" err="1" smtClean="0">
                <a:latin typeface="Corbel"/>
                <a:cs typeface="Corbel"/>
              </a:rPr>
              <a:t>Relatively</a:t>
            </a:r>
            <a:r>
              <a:rPr lang="it-IT" dirty="0" smtClean="0">
                <a:latin typeface="Corbel"/>
                <a:cs typeface="Corbel"/>
              </a:rPr>
              <a:t> </a:t>
            </a:r>
            <a:r>
              <a:rPr lang="it-IT" dirty="0">
                <a:latin typeface="Corbel"/>
                <a:cs typeface="Corbel"/>
              </a:rPr>
              <a:t>easy for </a:t>
            </a:r>
            <a:r>
              <a:rPr lang="it-IT" dirty="0" err="1">
                <a:latin typeface="Corbel"/>
                <a:cs typeface="Corbel"/>
              </a:rPr>
              <a:t>enzyme-inhibitor</a:t>
            </a:r>
            <a:r>
              <a:rPr lang="it-IT" dirty="0">
                <a:latin typeface="Corbel"/>
                <a:cs typeface="Corbel"/>
              </a:rPr>
              <a:t> </a:t>
            </a:r>
            <a:r>
              <a:rPr lang="it-IT" dirty="0" err="1" smtClean="0">
                <a:latin typeface="Corbel"/>
                <a:cs typeface="Corbel"/>
              </a:rPr>
              <a:t>complexes</a:t>
            </a:r>
            <a:endParaRPr lang="it-IT" dirty="0">
              <a:latin typeface="Corbel"/>
              <a:cs typeface="Corbel"/>
            </a:endParaRPr>
          </a:p>
          <a:p>
            <a:r>
              <a:rPr lang="it-IT" dirty="0" err="1" smtClean="0">
                <a:latin typeface="Corbel"/>
                <a:cs typeface="Corbel"/>
              </a:rPr>
              <a:t>Sometimes</a:t>
            </a:r>
            <a:r>
              <a:rPr lang="it-IT" dirty="0" smtClean="0">
                <a:latin typeface="Corbel"/>
                <a:cs typeface="Corbel"/>
              </a:rPr>
              <a:t> </a:t>
            </a:r>
            <a:r>
              <a:rPr lang="it-IT" dirty="0" err="1">
                <a:latin typeface="Corbel"/>
                <a:cs typeface="Corbel"/>
              </a:rPr>
              <a:t>good</a:t>
            </a:r>
            <a:r>
              <a:rPr lang="it-IT" dirty="0">
                <a:latin typeface="Corbel"/>
                <a:cs typeface="Corbel"/>
              </a:rPr>
              <a:t> </a:t>
            </a:r>
            <a:r>
              <a:rPr lang="it-IT" dirty="0" err="1">
                <a:latin typeface="Corbel"/>
                <a:cs typeface="Corbel"/>
              </a:rPr>
              <a:t>results</a:t>
            </a:r>
            <a:r>
              <a:rPr lang="it-IT" dirty="0">
                <a:latin typeface="Corbel"/>
                <a:cs typeface="Corbel"/>
              </a:rPr>
              <a:t> with </a:t>
            </a:r>
            <a:r>
              <a:rPr lang="it-IT" dirty="0" err="1">
                <a:latin typeface="Corbel"/>
                <a:cs typeface="Corbel"/>
              </a:rPr>
              <a:t>antigen-antibody</a:t>
            </a:r>
            <a:r>
              <a:rPr lang="it-IT" dirty="0">
                <a:latin typeface="Corbel"/>
                <a:cs typeface="Corbel"/>
              </a:rPr>
              <a:t> </a:t>
            </a:r>
            <a:r>
              <a:rPr lang="it-IT" dirty="0" err="1">
                <a:latin typeface="Corbel"/>
                <a:cs typeface="Corbel"/>
              </a:rPr>
              <a:t>pairs</a:t>
            </a:r>
            <a:endParaRPr lang="it-IT" dirty="0">
              <a:latin typeface="Corbel"/>
              <a:cs typeface="Corbel"/>
            </a:endParaRPr>
          </a:p>
          <a:p>
            <a:endParaRPr lang="en-US" dirty="0">
              <a:solidFill>
                <a:srgbClr val="000000"/>
              </a:solidFill>
              <a:latin typeface="Corbel"/>
              <a:cs typeface="Corbel"/>
            </a:endParaRPr>
          </a:p>
          <a:p>
            <a:endParaRPr lang="en-US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40548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/>
          <p:cNvPicPr>
            <a:picLocks noChangeAspect="1"/>
          </p:cNvPicPr>
          <p:nvPr/>
        </p:nvPicPr>
        <p:blipFill>
          <a:blip r:embed="rId3"/>
          <a:srcRect t="53191" r="59715"/>
          <a:stretch>
            <a:fillRect/>
          </a:stretch>
        </p:blipFill>
        <p:spPr>
          <a:xfrm>
            <a:off x="2971800" y="838200"/>
            <a:ext cx="1402193" cy="1083467"/>
          </a:xfrm>
          <a:prstGeom prst="rect">
            <a:avLst/>
          </a:prstGeom>
        </p:spPr>
      </p:pic>
      <p:pic>
        <p:nvPicPr>
          <p:cNvPr id="25" name="Immagine 24"/>
          <p:cNvPicPr>
            <a:picLocks noChangeAspect="1"/>
          </p:cNvPicPr>
          <p:nvPr/>
        </p:nvPicPr>
        <p:blipFill>
          <a:blip r:embed="rId3"/>
          <a:srcRect r="63212" b="46219"/>
          <a:stretch>
            <a:fillRect/>
          </a:stretch>
        </p:blipFill>
        <p:spPr>
          <a:xfrm>
            <a:off x="1476342" y="762000"/>
            <a:ext cx="1114458" cy="1083467"/>
          </a:xfrm>
          <a:prstGeom prst="rect">
            <a:avLst/>
          </a:prstGeom>
        </p:spPr>
      </p:pic>
      <p:sp>
        <p:nvSpPr>
          <p:cNvPr id="25602" name="Rectangle 3"/>
          <p:cNvSpPr>
            <a:spLocks noChangeArrowheads="1"/>
          </p:cNvSpPr>
          <p:nvPr/>
        </p:nvSpPr>
        <p:spPr bwMode="auto">
          <a:xfrm>
            <a:off x="1126791" y="162800"/>
            <a:ext cx="7329173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eaLnBrk="1" hangingPunct="1"/>
            <a:r>
              <a:rPr lang="en-US" sz="2800" b="1" dirty="0">
                <a:solidFill>
                  <a:srgbClr val="000000"/>
                </a:solidFill>
                <a:latin typeface="Corbel"/>
                <a:cs typeface="Corbel"/>
              </a:rPr>
              <a:t>How current protein docking programs work?</a:t>
            </a:r>
          </a:p>
        </p:txBody>
      </p:sp>
      <p:sp>
        <p:nvSpPr>
          <p:cNvPr id="25609" name="AutoShape 7"/>
          <p:cNvSpPr>
            <a:spLocks noChangeArrowheads="1"/>
          </p:cNvSpPr>
          <p:nvPr/>
        </p:nvSpPr>
        <p:spPr bwMode="auto">
          <a:xfrm rot="10800000">
            <a:off x="381000" y="1943440"/>
            <a:ext cx="5029200" cy="3923960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rgbClr val="FFFF00"/>
              </a:gs>
              <a:gs pos="100000">
                <a:srgbClr val="FF6600"/>
              </a:gs>
            </a:gsLst>
            <a:lin ang="5400000" scaled="1"/>
          </a:gra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cxnSp>
        <p:nvCxnSpPr>
          <p:cNvPr id="25615" name="AutoShape 13"/>
          <p:cNvCxnSpPr>
            <a:cxnSpLocks noChangeShapeType="1"/>
          </p:cNvCxnSpPr>
          <p:nvPr/>
        </p:nvCxnSpPr>
        <p:spPr bwMode="auto">
          <a:xfrm rot="5400000">
            <a:off x="2424269" y="4733747"/>
            <a:ext cx="938374" cy="1588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25616" name="AutoShape 14"/>
          <p:cNvSpPr>
            <a:spLocks noChangeArrowheads="1"/>
          </p:cNvSpPr>
          <p:nvPr/>
        </p:nvSpPr>
        <p:spPr bwMode="auto">
          <a:xfrm>
            <a:off x="1295400" y="2031673"/>
            <a:ext cx="3268980" cy="330527"/>
          </a:xfrm>
          <a:prstGeom prst="roundRect">
            <a:avLst>
              <a:gd name="adj" fmla="val 16667"/>
            </a:avLst>
          </a:prstGeom>
          <a:solidFill>
            <a:srgbClr val="00FFFF"/>
          </a:solidFill>
          <a:ln w="9525">
            <a:noFill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1600" dirty="0" smtClean="0">
                <a:ea typeface="Arial" charset="0"/>
                <a:cs typeface="Arial" charset="0"/>
              </a:rPr>
              <a:t>Simplified/Rigid </a:t>
            </a:r>
            <a:r>
              <a:rPr lang="en-US" sz="1600" dirty="0">
                <a:ea typeface="Arial" charset="0"/>
                <a:cs typeface="Arial" charset="0"/>
              </a:rPr>
              <a:t>Body Search</a:t>
            </a:r>
          </a:p>
        </p:txBody>
      </p:sp>
      <p:sp>
        <p:nvSpPr>
          <p:cNvPr id="25618" name="AutoShape 16"/>
          <p:cNvSpPr>
            <a:spLocks noChangeArrowheads="1"/>
          </p:cNvSpPr>
          <p:nvPr/>
        </p:nvSpPr>
        <p:spPr bwMode="auto">
          <a:xfrm>
            <a:off x="1999773" y="3804462"/>
            <a:ext cx="1810227" cy="462738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525">
            <a:solidFill>
              <a:srgbClr val="FFCC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1600" dirty="0" smtClean="0">
                <a:latin typeface="Corbel"/>
                <a:ea typeface="Arial" charset="0"/>
                <a:cs typeface="Corbel"/>
              </a:rPr>
              <a:t>Structure</a:t>
            </a:r>
          </a:p>
          <a:p>
            <a:pPr algn="ctr" eaLnBrk="1" hangingPunct="1"/>
            <a:r>
              <a:rPr lang="en-US" sz="1600" dirty="0" smtClean="0">
                <a:latin typeface="Corbel"/>
                <a:ea typeface="Arial" charset="0"/>
                <a:cs typeface="Corbel"/>
              </a:rPr>
              <a:t>refinement</a:t>
            </a:r>
            <a:endParaRPr lang="en-US" sz="1600" dirty="0">
              <a:latin typeface="Corbel"/>
              <a:ea typeface="Arial" charset="0"/>
              <a:cs typeface="Corbel"/>
            </a:endParaRPr>
          </a:p>
        </p:txBody>
      </p:sp>
      <p:cxnSp>
        <p:nvCxnSpPr>
          <p:cNvPr id="25620" name="AutoShape 18"/>
          <p:cNvCxnSpPr>
            <a:cxnSpLocks noChangeShapeType="1"/>
          </p:cNvCxnSpPr>
          <p:nvPr/>
        </p:nvCxnSpPr>
        <p:spPr bwMode="auto">
          <a:xfrm rot="5400000">
            <a:off x="2719795" y="2609917"/>
            <a:ext cx="345178" cy="2144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29" name="Rettangolo 28"/>
          <p:cNvSpPr/>
          <p:nvPr/>
        </p:nvSpPr>
        <p:spPr>
          <a:xfrm>
            <a:off x="6257925" y="6535579"/>
            <a:ext cx="288607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sz="1000" dirty="0" smtClean="0">
                <a:latin typeface="Century Gothic"/>
                <a:cs typeface="Century Gothic"/>
              </a:rPr>
              <a:t>Source: Current Opinion in Structural Biology</a:t>
            </a:r>
          </a:p>
        </p:txBody>
      </p:sp>
      <p:sp>
        <p:nvSpPr>
          <p:cNvPr id="30" name="AutoShape 21"/>
          <p:cNvSpPr>
            <a:spLocks noChangeArrowheads="1"/>
          </p:cNvSpPr>
          <p:nvPr/>
        </p:nvSpPr>
        <p:spPr bwMode="auto">
          <a:xfrm>
            <a:off x="5522909" y="968440"/>
            <a:ext cx="3544891" cy="2438400"/>
          </a:xfrm>
          <a:prstGeom prst="wedgeRoundRectCallout">
            <a:avLst>
              <a:gd name="adj1" fmla="val -73679"/>
              <a:gd name="adj2" fmla="val 3607"/>
              <a:gd name="adj3" fmla="val 16667"/>
            </a:avLst>
          </a:prstGeom>
          <a:solidFill>
            <a:schemeClr val="hlink">
              <a:alpha val="50195"/>
            </a:schemeClr>
          </a:solidFill>
          <a:ln w="9525">
            <a:solidFill>
              <a:schemeClr val="hlink"/>
            </a:solidFill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it-IT" dirty="0" smtClean="0">
                <a:solidFill>
                  <a:schemeClr val="bg1"/>
                </a:solidFill>
                <a:latin typeface="Corbel"/>
                <a:cs typeface="Corbel"/>
              </a:rPr>
              <a:t>… all possible orientations of the </a:t>
            </a:r>
            <a:r>
              <a:rPr lang="it-IT" dirty="0" err="1" smtClean="0">
                <a:solidFill>
                  <a:schemeClr val="bg1"/>
                </a:solidFill>
                <a:latin typeface="Corbel"/>
                <a:cs typeface="Corbel"/>
              </a:rPr>
              <a:t>two</a:t>
            </a:r>
            <a:r>
              <a:rPr lang="it-IT" dirty="0" smtClean="0">
                <a:solidFill>
                  <a:schemeClr val="bg1"/>
                </a:solidFill>
                <a:latin typeface="Corbel"/>
                <a:cs typeface="Corbel"/>
              </a:rPr>
              <a:t>  </a:t>
            </a:r>
            <a:r>
              <a:rPr lang="it-IT" dirty="0" err="1" smtClean="0">
                <a:solidFill>
                  <a:schemeClr val="bg1"/>
                </a:solidFill>
                <a:latin typeface="Corbel"/>
                <a:cs typeface="Corbel"/>
              </a:rPr>
              <a:t>molecules</a:t>
            </a:r>
            <a:r>
              <a:rPr lang="it-IT" dirty="0" smtClean="0">
                <a:solidFill>
                  <a:schemeClr val="bg1"/>
                </a:solidFill>
                <a:latin typeface="Corbel"/>
                <a:cs typeface="Corbel"/>
              </a:rPr>
              <a:t> are </a:t>
            </a:r>
            <a:r>
              <a:rPr lang="it-IT" dirty="0" err="1" smtClean="0">
                <a:solidFill>
                  <a:schemeClr val="bg1"/>
                </a:solidFill>
                <a:latin typeface="Corbel"/>
                <a:cs typeface="Corbel"/>
              </a:rPr>
              <a:t>scanned</a:t>
            </a:r>
            <a:r>
              <a:rPr lang="it-IT" dirty="0" smtClean="0">
                <a:solidFill>
                  <a:schemeClr val="bg1"/>
                </a:solidFill>
                <a:latin typeface="Corbel"/>
                <a:cs typeface="Corbel"/>
              </a:rPr>
              <a:t> (</a:t>
            </a:r>
            <a:r>
              <a:rPr lang="it-IT" i="1" dirty="0" smtClean="0">
                <a:solidFill>
                  <a:schemeClr val="bg1"/>
                </a:solidFill>
                <a:latin typeface="Corbel"/>
                <a:cs typeface="Corbel"/>
              </a:rPr>
              <a:t>sampling </a:t>
            </a:r>
            <a:r>
              <a:rPr lang="it-IT" dirty="0" smtClean="0">
                <a:solidFill>
                  <a:schemeClr val="bg1"/>
                </a:solidFill>
                <a:latin typeface="Corbel"/>
                <a:cs typeface="Corbel"/>
              </a:rPr>
              <a:t>): hundreds to thousands of possible docked conformers (</a:t>
            </a:r>
            <a:r>
              <a:rPr lang="it-IT" i="1" dirty="0" smtClean="0">
                <a:solidFill>
                  <a:schemeClr val="bg1"/>
                </a:solidFill>
                <a:latin typeface="Corbel"/>
                <a:cs typeface="Corbel"/>
              </a:rPr>
              <a:t>decoys </a:t>
            </a:r>
            <a:r>
              <a:rPr lang="it-IT" dirty="0" smtClean="0">
                <a:solidFill>
                  <a:schemeClr val="bg1"/>
                </a:solidFill>
                <a:latin typeface="Corbel"/>
                <a:cs typeface="Corbel"/>
              </a:rPr>
              <a:t>).</a:t>
            </a:r>
            <a:r>
              <a:rPr lang="en-US" dirty="0" smtClean="0">
                <a:solidFill>
                  <a:schemeClr val="bg1"/>
                </a:solidFill>
                <a:latin typeface="Corbel"/>
                <a:cs typeface="Corbel"/>
              </a:rPr>
              <a:t>“Soft” scoring function allowing for “overlaps”. The accuracy is limited</a:t>
            </a:r>
            <a:endParaRPr lang="en-US" dirty="0" smtClean="0">
              <a:solidFill>
                <a:schemeClr val="bg1"/>
              </a:solidFill>
              <a:latin typeface="Corbel"/>
              <a:ea typeface="Times New Roman" charset="0"/>
              <a:cs typeface="Corbel"/>
            </a:endParaRPr>
          </a:p>
          <a:p>
            <a:pPr eaLnBrk="1" hangingPunct="1"/>
            <a:r>
              <a:rPr lang="en-US" dirty="0" smtClean="0">
                <a:solidFill>
                  <a:schemeClr val="bg1"/>
                </a:solidFill>
                <a:latin typeface="Corbel"/>
                <a:ea typeface="Times New Roman" charset="0"/>
                <a:cs typeface="Corbel"/>
              </a:rPr>
              <a:t>Conformations retained: 2000</a:t>
            </a:r>
            <a:endParaRPr lang="en-US" dirty="0">
              <a:solidFill>
                <a:schemeClr val="bg1"/>
              </a:solidFill>
              <a:latin typeface="Corbel"/>
              <a:ea typeface="Times New Roman" charset="0"/>
              <a:cs typeface="Corbel"/>
            </a:endParaRPr>
          </a:p>
        </p:txBody>
      </p:sp>
      <p:sp>
        <p:nvSpPr>
          <p:cNvPr id="38" name="Freccia tridirezionale 37"/>
          <p:cNvSpPr/>
          <p:nvPr/>
        </p:nvSpPr>
        <p:spPr>
          <a:xfrm flipV="1">
            <a:off x="2590800" y="1361421"/>
            <a:ext cx="466725" cy="619779"/>
          </a:xfrm>
          <a:prstGeom prst="leftRightUp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AutoShape 21"/>
          <p:cNvSpPr>
            <a:spLocks noChangeArrowheads="1"/>
          </p:cNvSpPr>
          <p:nvPr/>
        </p:nvSpPr>
        <p:spPr bwMode="auto">
          <a:xfrm>
            <a:off x="5791200" y="3810000"/>
            <a:ext cx="3276600" cy="1025365"/>
          </a:xfrm>
          <a:prstGeom prst="wedgeRoundRectCallout">
            <a:avLst>
              <a:gd name="adj1" fmla="val -89634"/>
              <a:gd name="adj2" fmla="val -100752"/>
              <a:gd name="adj3" fmla="val 16667"/>
            </a:avLst>
          </a:prstGeom>
          <a:solidFill>
            <a:schemeClr val="hlink">
              <a:alpha val="50195"/>
            </a:schemeClr>
          </a:solidFill>
          <a:ln w="9525">
            <a:solidFill>
              <a:schemeClr val="hlink"/>
            </a:solidFill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Corbel"/>
                <a:cs typeface="Corbel"/>
              </a:rPr>
              <a:t>Higher accuracy – some level of protein flexibility - clustering </a:t>
            </a:r>
          </a:p>
          <a:p>
            <a:r>
              <a:rPr lang="en-US" dirty="0" smtClean="0">
                <a:solidFill>
                  <a:srgbClr val="FFFFFF"/>
                </a:solidFill>
                <a:latin typeface="Corbel"/>
                <a:ea typeface="Times New Roman" charset="0"/>
                <a:cs typeface="Corbel"/>
              </a:rPr>
              <a:t>Conformations retained: </a:t>
            </a:r>
            <a:r>
              <a:rPr lang="en-US" b="1" dirty="0" smtClean="0">
                <a:solidFill>
                  <a:srgbClr val="FFFFFF"/>
                </a:solidFill>
                <a:latin typeface="Corbel"/>
                <a:ea typeface="Times New Roman" charset="0"/>
                <a:cs typeface="Corbel"/>
              </a:rPr>
              <a:t>30</a:t>
            </a:r>
            <a:endParaRPr lang="en-US" b="1" dirty="0">
              <a:solidFill>
                <a:srgbClr val="FFFFFF"/>
              </a:solidFill>
              <a:latin typeface="Corbel"/>
              <a:ea typeface="Times New Roman" charset="0"/>
              <a:cs typeface="Corbel"/>
            </a:endParaRPr>
          </a:p>
        </p:txBody>
      </p:sp>
      <p:cxnSp>
        <p:nvCxnSpPr>
          <p:cNvPr id="25613" name="AutoShape 11"/>
          <p:cNvCxnSpPr>
            <a:cxnSpLocks noChangeShapeType="1"/>
            <a:endCxn id="25618" idx="0"/>
          </p:cNvCxnSpPr>
          <p:nvPr/>
        </p:nvCxnSpPr>
        <p:spPr bwMode="auto">
          <a:xfrm rot="16200000" flipH="1">
            <a:off x="2572631" y="3472206"/>
            <a:ext cx="650936" cy="13575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25617" name="AutoShape 15"/>
          <p:cNvSpPr>
            <a:spLocks noChangeArrowheads="1"/>
          </p:cNvSpPr>
          <p:nvPr/>
        </p:nvSpPr>
        <p:spPr bwMode="auto">
          <a:xfrm>
            <a:off x="1379220" y="2813862"/>
            <a:ext cx="3116580" cy="462738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525">
            <a:solidFill>
              <a:srgbClr val="FFCC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1600" dirty="0" smtClean="0">
                <a:ea typeface="Arial" charset="0"/>
                <a:cs typeface="Arial" charset="0"/>
              </a:rPr>
              <a:t>Selecting conformations</a:t>
            </a:r>
            <a:endParaRPr lang="en-US" sz="1600" dirty="0">
              <a:ea typeface="Arial" charset="0"/>
              <a:cs typeface="Arial" charset="0"/>
            </a:endParaRPr>
          </a:p>
        </p:txBody>
      </p:sp>
      <p:sp>
        <p:nvSpPr>
          <p:cNvPr id="42" name="AutoShape 21"/>
          <p:cNvSpPr>
            <a:spLocks noChangeArrowheads="1"/>
          </p:cNvSpPr>
          <p:nvPr/>
        </p:nvSpPr>
        <p:spPr bwMode="auto">
          <a:xfrm>
            <a:off x="5715000" y="5257800"/>
            <a:ext cx="3352800" cy="1195536"/>
          </a:xfrm>
          <a:prstGeom prst="wedgeRoundRectCallout">
            <a:avLst>
              <a:gd name="adj1" fmla="val -115607"/>
              <a:gd name="adj2" fmla="val -132955"/>
              <a:gd name="adj3" fmla="val 16667"/>
            </a:avLst>
          </a:prstGeom>
          <a:solidFill>
            <a:schemeClr val="hlink">
              <a:alpha val="50195"/>
            </a:schemeClr>
          </a:solidFill>
          <a:ln w="9525">
            <a:solidFill>
              <a:schemeClr val="hlink"/>
            </a:solidFill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Corbel"/>
                <a:cs typeface="Corbel"/>
              </a:rPr>
              <a:t>Further </a:t>
            </a:r>
            <a:r>
              <a:rPr lang="en-US" dirty="0" err="1" smtClean="0">
                <a:solidFill>
                  <a:srgbClr val="FFFFFF"/>
                </a:solidFill>
                <a:latin typeface="Corbel"/>
                <a:cs typeface="Corbel"/>
              </a:rPr>
              <a:t>optimisation</a:t>
            </a:r>
            <a:r>
              <a:rPr lang="en-US" dirty="0" smtClean="0">
                <a:solidFill>
                  <a:srgbClr val="FFFFFF"/>
                </a:solidFill>
                <a:latin typeface="Corbel"/>
                <a:cs typeface="Corbel"/>
              </a:rPr>
              <a:t> – flexible interface side-chains, </a:t>
            </a:r>
            <a:r>
              <a:rPr lang="en-US" dirty="0" err="1" smtClean="0">
                <a:solidFill>
                  <a:srgbClr val="FFFFFF"/>
                </a:solidFill>
                <a:latin typeface="Corbel"/>
                <a:cs typeface="Corbel"/>
              </a:rPr>
              <a:t>minimisation</a:t>
            </a:r>
            <a:r>
              <a:rPr lang="en-US" dirty="0" smtClean="0">
                <a:solidFill>
                  <a:srgbClr val="FFFFFF"/>
                </a:solidFill>
                <a:latin typeface="Corbel"/>
                <a:cs typeface="Corbel"/>
              </a:rPr>
              <a:t>, MD, water.</a:t>
            </a:r>
          </a:p>
          <a:p>
            <a:r>
              <a:rPr lang="en-US" dirty="0" smtClean="0">
                <a:solidFill>
                  <a:srgbClr val="FFFFFF"/>
                </a:solidFill>
                <a:latin typeface="Corbel"/>
                <a:ea typeface="Times New Roman" charset="0"/>
                <a:cs typeface="Corbel"/>
              </a:rPr>
              <a:t>Conformations retained: </a:t>
            </a:r>
            <a:r>
              <a:rPr lang="en-US" b="1" dirty="0" smtClean="0">
                <a:solidFill>
                  <a:srgbClr val="FFFFFF"/>
                </a:solidFill>
                <a:latin typeface="Corbel"/>
                <a:ea typeface="Times New Roman" charset="0"/>
                <a:cs typeface="Corbel"/>
              </a:rPr>
              <a:t>15</a:t>
            </a:r>
            <a:endParaRPr lang="en-US" b="1" dirty="0">
              <a:solidFill>
                <a:srgbClr val="FFFFFF"/>
              </a:solidFill>
              <a:latin typeface="Corbel"/>
              <a:ea typeface="Times New Roman" charset="0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56930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0" grpId="0" animBg="1"/>
      <p:bldP spid="4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1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7315200" cy="457200"/>
          </a:xfrm>
        </p:spPr>
        <p:txBody>
          <a:bodyPr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400" b="1" dirty="0">
                <a:latin typeface="Corbel"/>
                <a:cs typeface="Corbel"/>
              </a:rPr>
              <a:t>CAPRI</a:t>
            </a:r>
            <a:r>
              <a:rPr lang="en-GB" sz="2400" dirty="0">
                <a:latin typeface="Corbel"/>
                <a:cs typeface="Corbel"/>
              </a:rPr>
              <a:t>: </a:t>
            </a:r>
            <a:r>
              <a:rPr lang="en-GB" sz="2400" b="1" dirty="0">
                <a:latin typeface="Corbel"/>
                <a:cs typeface="Corbel"/>
              </a:rPr>
              <a:t>C</a:t>
            </a:r>
            <a:r>
              <a:rPr lang="en-GB" sz="2400" dirty="0">
                <a:latin typeface="Corbel"/>
                <a:cs typeface="Corbel"/>
              </a:rPr>
              <a:t>ritical</a:t>
            </a:r>
            <a:r>
              <a:rPr lang="en-GB" sz="2400" b="1" dirty="0">
                <a:latin typeface="Corbel"/>
                <a:cs typeface="Corbel"/>
              </a:rPr>
              <a:t> A</a:t>
            </a:r>
            <a:r>
              <a:rPr lang="en-GB" sz="2400" dirty="0">
                <a:latin typeface="Corbel"/>
                <a:cs typeface="Corbel"/>
              </a:rPr>
              <a:t>ssessment</a:t>
            </a:r>
            <a:r>
              <a:rPr lang="en-GB" sz="2400" b="1" dirty="0">
                <a:latin typeface="Corbel"/>
                <a:cs typeface="Corbel"/>
              </a:rPr>
              <a:t> </a:t>
            </a:r>
            <a:r>
              <a:rPr lang="en-GB" sz="2400" dirty="0">
                <a:latin typeface="Corbel"/>
                <a:cs typeface="Corbel"/>
              </a:rPr>
              <a:t>of</a:t>
            </a:r>
            <a:r>
              <a:rPr lang="en-GB" sz="2400" b="1" dirty="0">
                <a:latin typeface="Corbel"/>
                <a:cs typeface="Corbel"/>
              </a:rPr>
              <a:t> PR</a:t>
            </a:r>
            <a:r>
              <a:rPr lang="en-GB" sz="2400" dirty="0">
                <a:latin typeface="Corbel"/>
                <a:cs typeface="Corbel"/>
              </a:rPr>
              <a:t>otein</a:t>
            </a:r>
            <a:r>
              <a:rPr lang="en-GB" sz="2400" b="1" i="1" dirty="0">
                <a:latin typeface="Corbel"/>
                <a:cs typeface="Corbel"/>
              </a:rPr>
              <a:t> </a:t>
            </a:r>
            <a:r>
              <a:rPr lang="en-GB" sz="2400" b="1" dirty="0">
                <a:latin typeface="Corbel"/>
                <a:cs typeface="Corbel"/>
              </a:rPr>
              <a:t>I</a:t>
            </a:r>
            <a:r>
              <a:rPr lang="en-GB" sz="2400" dirty="0">
                <a:latin typeface="Corbel"/>
                <a:cs typeface="Corbel"/>
              </a:rPr>
              <a:t>nteractions</a:t>
            </a:r>
          </a:p>
        </p:txBody>
      </p:sp>
      <p:sp>
        <p:nvSpPr>
          <p:cNvPr id="9933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6200" y="2667000"/>
            <a:ext cx="8915400" cy="3910168"/>
          </a:xfrm>
        </p:spPr>
        <p:txBody>
          <a:bodyPr>
            <a:noAutofit/>
          </a:bodyPr>
          <a:lstStyle/>
          <a:p>
            <a:pPr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sz="2000" dirty="0" smtClean="0">
                <a:latin typeface="Corbel"/>
                <a:cs typeface="Corbel"/>
              </a:rPr>
              <a:t>CAPRI is </a:t>
            </a:r>
            <a:r>
              <a:rPr lang="en-US" sz="2000" dirty="0">
                <a:latin typeface="Corbel"/>
                <a:cs typeface="Corbel"/>
              </a:rPr>
              <a:t>a community-wide experiment in </a:t>
            </a:r>
            <a:r>
              <a:rPr lang="en-US" sz="2000" dirty="0" err="1">
                <a:latin typeface="Corbel"/>
                <a:cs typeface="Corbel"/>
              </a:rPr>
              <a:t>modelling</a:t>
            </a:r>
            <a:r>
              <a:rPr lang="en-US" sz="2000" dirty="0">
                <a:latin typeface="Corbel"/>
                <a:cs typeface="Corbel"/>
              </a:rPr>
              <a:t> the molecular structure of protein </a:t>
            </a:r>
            <a:r>
              <a:rPr lang="en-US" sz="2000" dirty="0" smtClean="0">
                <a:latin typeface="Corbel"/>
                <a:cs typeface="Corbel"/>
              </a:rPr>
              <a:t>complexes</a:t>
            </a:r>
          </a:p>
          <a:p>
            <a:pPr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sz="2000" dirty="0" smtClean="0">
                <a:latin typeface="Corbel"/>
                <a:cs typeface="Corbel"/>
              </a:rPr>
              <a:t>CAPRI is a </a:t>
            </a:r>
            <a:r>
              <a:rPr sz="2000" b="1" dirty="0" smtClean="0">
                <a:latin typeface="Corbel"/>
                <a:cs typeface="Corbel"/>
              </a:rPr>
              <a:t>blind prediction experiment</a:t>
            </a:r>
            <a:r>
              <a:rPr lang="it-IT" sz="2000" b="1" dirty="0" smtClean="0">
                <a:latin typeface="Corbel"/>
                <a:cs typeface="Corbel"/>
              </a:rPr>
              <a:t> </a:t>
            </a:r>
            <a:r>
              <a:rPr lang="it-IT" sz="2000" dirty="0" smtClean="0">
                <a:latin typeface="Corbel"/>
                <a:cs typeface="Corbel"/>
              </a:rPr>
              <a:t>aimed at testing the performance of protein docking </a:t>
            </a:r>
            <a:r>
              <a:rPr lang="it-IT" sz="2000" dirty="0" err="1" smtClean="0">
                <a:latin typeface="Corbel"/>
                <a:cs typeface="Corbel"/>
              </a:rPr>
              <a:t>methods</a:t>
            </a:r>
            <a:endParaRPr lang="it-IT" sz="2000" dirty="0" smtClean="0">
              <a:latin typeface="Corbel"/>
              <a:cs typeface="Corbel"/>
            </a:endParaRPr>
          </a:p>
          <a:p>
            <a:r>
              <a:rPr lang="en-US" sz="2000" dirty="0"/>
              <a:t>Rounds take place about every six months</a:t>
            </a:r>
          </a:p>
          <a:p>
            <a:r>
              <a:rPr lang="en-US" sz="2000" dirty="0"/>
              <a:t>Each round contains between one and six target protein–protein complexes whose structures have been recently determined experimentally </a:t>
            </a:r>
          </a:p>
          <a:p>
            <a:pPr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it-IT" sz="2000" dirty="0" smtClean="0">
                <a:latin typeface="Corbel"/>
                <a:cs typeface="Corbel"/>
              </a:rPr>
              <a:t>T</a:t>
            </a:r>
            <a:r>
              <a:rPr sz="2000" dirty="0" smtClean="0">
                <a:latin typeface="Corbel"/>
                <a:cs typeface="Corbel"/>
              </a:rPr>
              <a:t>argets are unpublished crystal or NMR structures of complexes, </a:t>
            </a:r>
            <a:r>
              <a:rPr lang="en-US" sz="2000" dirty="0" smtClean="0">
                <a:latin typeface="Corbel"/>
                <a:cs typeface="Corbel"/>
              </a:rPr>
              <a:t>whose coordinates </a:t>
            </a:r>
            <a:r>
              <a:rPr lang="en-US" sz="2000" dirty="0"/>
              <a:t>are held privately by the assessors, with the co-operation of the structural biologists who determined them </a:t>
            </a:r>
            <a:endParaRPr lang="it-IT" sz="2000" dirty="0" smtClean="0">
              <a:latin typeface="Corbel"/>
              <a:cs typeface="Corbel"/>
            </a:endParaRPr>
          </a:p>
          <a:p>
            <a:pPr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it-IT" sz="2000" dirty="0" smtClean="0">
                <a:latin typeface="Corbel"/>
                <a:cs typeface="Corbel"/>
              </a:rPr>
              <a:t>T</a:t>
            </a:r>
            <a:r>
              <a:rPr sz="2000" dirty="0" smtClean="0">
                <a:latin typeface="Corbel"/>
                <a:cs typeface="Corbel"/>
              </a:rPr>
              <a:t>he atomic coordinates of </a:t>
            </a:r>
            <a:r>
              <a:rPr lang="en-US" sz="2000" dirty="0" smtClean="0">
                <a:latin typeface="Corbel"/>
                <a:cs typeface="Corbel"/>
              </a:rPr>
              <a:t>the </a:t>
            </a:r>
            <a:r>
              <a:rPr sz="2000" dirty="0" smtClean="0">
                <a:latin typeface="Corbel"/>
                <a:cs typeface="Corbel"/>
              </a:rPr>
              <a:t>two proteins</a:t>
            </a:r>
            <a:r>
              <a:rPr lang="it-IT" sz="2000" dirty="0" smtClean="0">
                <a:latin typeface="Corbel"/>
                <a:cs typeface="Corbel"/>
              </a:rPr>
              <a:t> are given to </a:t>
            </a:r>
            <a:r>
              <a:rPr lang="it-IT" sz="2000" dirty="0" err="1" smtClean="0">
                <a:latin typeface="Corbel"/>
                <a:cs typeface="Corbel"/>
              </a:rPr>
              <a:t>groups</a:t>
            </a:r>
            <a:r>
              <a:rPr lang="it-IT" sz="2000" dirty="0" smtClean="0">
                <a:latin typeface="Corbel"/>
                <a:cs typeface="Corbel"/>
              </a:rPr>
              <a:t> for </a:t>
            </a:r>
            <a:r>
              <a:rPr lang="it-IT" sz="2000" dirty="0" err="1" smtClean="0">
                <a:latin typeface="Corbel"/>
                <a:cs typeface="Corbel"/>
              </a:rPr>
              <a:t>prediction</a:t>
            </a:r>
            <a:endParaRPr lang="en-GB" sz="2000" dirty="0" smtClean="0">
              <a:latin typeface="Corbel"/>
              <a:cs typeface="Corbel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rcRect b="75039"/>
          <a:stretch>
            <a:fillRect/>
          </a:stretch>
        </p:blipFill>
        <p:spPr>
          <a:xfrm>
            <a:off x="1257300" y="762000"/>
            <a:ext cx="6629400" cy="1419460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Rettangolo 6"/>
          <p:cNvSpPr/>
          <p:nvPr/>
        </p:nvSpPr>
        <p:spPr>
          <a:xfrm>
            <a:off x="2690716" y="2221468"/>
            <a:ext cx="3608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u="sng" dirty="0" smtClean="0">
                <a:latin typeface="Corbel"/>
                <a:cs typeface="Corbel"/>
              </a:rPr>
              <a:t>http://</a:t>
            </a:r>
            <a:r>
              <a:rPr lang="it-IT" u="sng" dirty="0" err="1" smtClean="0">
                <a:latin typeface="Corbel"/>
                <a:cs typeface="Corbel"/>
              </a:rPr>
              <a:t>www.ebi.ac.uk</a:t>
            </a:r>
            <a:r>
              <a:rPr lang="it-IT" u="sng" dirty="0" smtClean="0">
                <a:latin typeface="Corbel"/>
                <a:cs typeface="Corbel"/>
              </a:rPr>
              <a:t>/</a:t>
            </a:r>
            <a:r>
              <a:rPr lang="it-IT" u="sng" dirty="0" err="1" smtClean="0">
                <a:latin typeface="Corbel"/>
                <a:cs typeface="Corbel"/>
              </a:rPr>
              <a:t>msd-srv</a:t>
            </a:r>
            <a:r>
              <a:rPr lang="it-IT" u="sng" dirty="0" smtClean="0">
                <a:latin typeface="Corbel"/>
                <a:cs typeface="Corbel"/>
              </a:rPr>
              <a:t>/capri/</a:t>
            </a:r>
            <a:endParaRPr lang="it-IT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38555330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latin typeface="Corbel"/>
                <a:cs typeface="Corbel"/>
              </a:rPr>
              <a:t>CAPRI</a:t>
            </a:r>
            <a:r>
              <a:rPr lang="en-GB" dirty="0">
                <a:latin typeface="Corbel"/>
                <a:cs typeface="Corbel"/>
              </a:rPr>
              <a:t>: </a:t>
            </a:r>
            <a:r>
              <a:rPr lang="en-GB" b="1" dirty="0">
                <a:latin typeface="Corbel"/>
                <a:cs typeface="Corbel"/>
              </a:rPr>
              <a:t>C</a:t>
            </a:r>
            <a:r>
              <a:rPr lang="en-GB" dirty="0">
                <a:latin typeface="Corbel"/>
                <a:cs typeface="Corbel"/>
              </a:rPr>
              <a:t>ritical</a:t>
            </a:r>
            <a:r>
              <a:rPr lang="en-GB" b="1" dirty="0">
                <a:latin typeface="Corbel"/>
                <a:cs typeface="Corbel"/>
              </a:rPr>
              <a:t> A</a:t>
            </a:r>
            <a:r>
              <a:rPr lang="en-GB" dirty="0">
                <a:latin typeface="Corbel"/>
                <a:cs typeface="Corbel"/>
              </a:rPr>
              <a:t>ssessment</a:t>
            </a:r>
            <a:r>
              <a:rPr lang="en-GB" b="1" dirty="0">
                <a:latin typeface="Corbel"/>
                <a:cs typeface="Corbel"/>
              </a:rPr>
              <a:t> </a:t>
            </a:r>
            <a:r>
              <a:rPr lang="en-GB" dirty="0">
                <a:latin typeface="Corbel"/>
                <a:cs typeface="Corbel"/>
              </a:rPr>
              <a:t>of</a:t>
            </a:r>
            <a:r>
              <a:rPr lang="en-GB" b="1" dirty="0">
                <a:latin typeface="Corbel"/>
                <a:cs typeface="Corbel"/>
              </a:rPr>
              <a:t> </a:t>
            </a:r>
            <a:r>
              <a:rPr lang="en-GB" b="1" dirty="0" err="1">
                <a:latin typeface="Corbel"/>
                <a:cs typeface="Corbel"/>
              </a:rPr>
              <a:t>PR</a:t>
            </a:r>
            <a:r>
              <a:rPr lang="en-GB" dirty="0" err="1">
                <a:latin typeface="Corbel"/>
                <a:cs typeface="Corbel"/>
              </a:rPr>
              <a:t>otein</a:t>
            </a:r>
            <a:r>
              <a:rPr lang="en-GB" b="1" i="1" dirty="0">
                <a:latin typeface="Corbel"/>
                <a:cs typeface="Corbel"/>
              </a:rPr>
              <a:t> </a:t>
            </a:r>
            <a:r>
              <a:rPr lang="en-GB" b="1" dirty="0">
                <a:latin typeface="Corbel"/>
                <a:cs typeface="Corbel"/>
              </a:rPr>
              <a:t>I</a:t>
            </a:r>
            <a:r>
              <a:rPr lang="en-GB" dirty="0">
                <a:latin typeface="Corbel"/>
                <a:cs typeface="Corbel"/>
              </a:rPr>
              <a:t>nteractions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199"/>
            <a:ext cx="8229600" cy="4525963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orbel"/>
                <a:cs typeface="Corbel"/>
              </a:rPr>
              <a:t>The </a:t>
            </a:r>
            <a:r>
              <a:rPr lang="en-US" sz="2800" dirty="0">
                <a:latin typeface="Corbel"/>
                <a:cs typeface="Corbel"/>
              </a:rPr>
              <a:t>CAPRI experiment is double-</a:t>
            </a:r>
            <a:r>
              <a:rPr lang="en-US" sz="2800" dirty="0" smtClean="0">
                <a:latin typeface="Corbel"/>
                <a:cs typeface="Corbel"/>
              </a:rPr>
              <a:t>blind</a:t>
            </a:r>
          </a:p>
          <a:p>
            <a:pPr lvl="1"/>
            <a:r>
              <a:rPr lang="en-US" sz="2400" dirty="0" smtClean="0">
                <a:latin typeface="Corbel"/>
                <a:cs typeface="Corbel"/>
              </a:rPr>
              <a:t>submitters </a:t>
            </a:r>
            <a:r>
              <a:rPr lang="en-US" sz="2400" dirty="0">
                <a:latin typeface="Corbel"/>
                <a:cs typeface="Corbel"/>
              </a:rPr>
              <a:t>do not know the solved </a:t>
            </a:r>
            <a:r>
              <a:rPr lang="en-US" sz="2400" dirty="0" smtClean="0">
                <a:latin typeface="Corbel"/>
                <a:cs typeface="Corbel"/>
              </a:rPr>
              <a:t>structure</a:t>
            </a:r>
          </a:p>
          <a:p>
            <a:pPr lvl="1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sz="2400" dirty="0" smtClean="0">
                <a:latin typeface="Corbel"/>
                <a:cs typeface="Corbel"/>
              </a:rPr>
              <a:t>the </a:t>
            </a:r>
            <a:r>
              <a:rPr lang="en-US" sz="2400" dirty="0">
                <a:latin typeface="Corbel"/>
                <a:cs typeface="Corbel"/>
              </a:rPr>
              <a:t>assessors do not know the correspondence between a submission and the identity of its </a:t>
            </a:r>
            <a:r>
              <a:rPr lang="en-US" sz="2400" dirty="0" smtClean="0">
                <a:latin typeface="Corbel"/>
                <a:cs typeface="Corbel"/>
              </a:rPr>
              <a:t>creator</a:t>
            </a:r>
          </a:p>
          <a:p>
            <a:pPr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sz="2800" dirty="0" smtClean="0">
                <a:latin typeface="Corbel"/>
                <a:cs typeface="Corbel"/>
              </a:rPr>
              <a:t>International meetings</a:t>
            </a:r>
          </a:p>
          <a:p>
            <a:pPr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sz="2800" i="1" dirty="0">
                <a:latin typeface="Corbel"/>
                <a:cs typeface="Corbel"/>
              </a:rPr>
              <a:t>Proteins: Structure, Function, and Bioinformatics</a:t>
            </a:r>
            <a:endParaRPr lang="en-US" sz="2800" dirty="0">
              <a:latin typeface="Corbel"/>
              <a:cs typeface="Corbel"/>
            </a:endParaRPr>
          </a:p>
          <a:p>
            <a:pPr marL="0" indent="0"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sz="2400" b="1" dirty="0" smtClean="0"/>
              <a:t>Special CAPRI Issue</a:t>
            </a:r>
            <a:r>
              <a:rPr lang="en-US" sz="2400" dirty="0"/>
              <a:t>: Fifth Meeting on the Critical </a:t>
            </a:r>
            <a:endParaRPr lang="en-US" sz="2400" dirty="0" smtClean="0"/>
          </a:p>
          <a:p>
            <a:pPr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sz="2400" dirty="0" smtClean="0"/>
              <a:t>Assessment </a:t>
            </a:r>
            <a:r>
              <a:rPr lang="en-US" sz="2400" dirty="0"/>
              <a:t>of Predicted </a:t>
            </a:r>
            <a:r>
              <a:rPr lang="en-US" sz="2400" dirty="0" smtClean="0"/>
              <a:t>Interactions</a:t>
            </a:r>
          </a:p>
          <a:p>
            <a:pPr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en-US" sz="2800" dirty="0">
              <a:latin typeface="Corbel"/>
              <a:cs typeface="Corbel"/>
            </a:endParaRPr>
          </a:p>
          <a:p>
            <a:pPr lvl="1"/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5135849" y="6278541"/>
            <a:ext cx="167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December 2013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0703" y="4313328"/>
            <a:ext cx="1999578" cy="259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86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862" y="3454118"/>
            <a:ext cx="2763848" cy="1916668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0" y="3371531"/>
            <a:ext cx="54468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/>
              <a:buChar char="•"/>
            </a:pPr>
            <a:endParaRPr lang="it-IT" sz="2400" dirty="0" smtClean="0">
              <a:latin typeface="Corbel"/>
              <a:cs typeface="Corbel"/>
            </a:endParaRPr>
          </a:p>
          <a:p>
            <a:pPr lvl="1"/>
            <a:r>
              <a:rPr lang="it-IT" sz="2400" b="1" dirty="0" smtClean="0">
                <a:latin typeface="Corbel"/>
                <a:cs typeface="Corbel"/>
              </a:rPr>
              <a:t>Domain </a:t>
            </a:r>
            <a:r>
              <a:rPr lang="it-IT" sz="2400" b="1" dirty="0" err="1" smtClean="0">
                <a:latin typeface="Corbel"/>
                <a:cs typeface="Corbel"/>
              </a:rPr>
              <a:t>movements</a:t>
            </a:r>
            <a:endParaRPr lang="it-IT" sz="2400" b="1" dirty="0">
              <a:latin typeface="Corbel"/>
              <a:cs typeface="Corbel"/>
            </a:endParaRPr>
          </a:p>
          <a:p>
            <a:pPr lvl="1"/>
            <a:r>
              <a:rPr lang="it-IT" sz="2400" dirty="0" err="1" smtClean="0">
                <a:latin typeface="Corbel"/>
                <a:ea typeface="DejaVu Sans" charset="0"/>
                <a:cs typeface="Corbel"/>
              </a:rPr>
              <a:t>Today</a:t>
            </a:r>
            <a:r>
              <a:rPr lang="it-IT" sz="2400" dirty="0" smtClean="0">
                <a:latin typeface="Corbel"/>
                <a:ea typeface="DejaVu Sans" charset="0"/>
                <a:cs typeface="Corbel"/>
              </a:rPr>
              <a:t> the development is focused on </a:t>
            </a:r>
            <a:r>
              <a:rPr lang="it-IT" sz="2400" dirty="0" err="1" smtClean="0">
                <a:latin typeface="Corbel"/>
                <a:ea typeface="DejaVu Sans" charset="0"/>
                <a:cs typeface="Corbel"/>
              </a:rPr>
              <a:t>backbone</a:t>
            </a:r>
            <a:r>
              <a:rPr lang="it-IT" sz="2400" dirty="0" smtClean="0">
                <a:latin typeface="Corbel"/>
                <a:ea typeface="DejaVu Sans" charset="0"/>
                <a:cs typeface="Corbel"/>
              </a:rPr>
              <a:t> </a:t>
            </a:r>
            <a:r>
              <a:rPr lang="it-IT" sz="2400" dirty="0" err="1" smtClean="0">
                <a:latin typeface="Corbel"/>
                <a:ea typeface="DejaVu Sans" charset="0"/>
                <a:cs typeface="Corbel"/>
              </a:rPr>
              <a:t>flexibilty</a:t>
            </a:r>
            <a:r>
              <a:rPr lang="it-IT" sz="2400" dirty="0" smtClean="0">
                <a:latin typeface="Corbel"/>
                <a:ea typeface="DejaVu Sans" charset="0"/>
                <a:cs typeface="Corbel"/>
              </a:rPr>
              <a:t> </a:t>
            </a:r>
            <a:endParaRPr lang="en-GB" sz="2400" dirty="0" smtClean="0">
              <a:latin typeface="Corbel"/>
              <a:ea typeface="DejaVu Sans" charset="0"/>
              <a:cs typeface="Corbel"/>
            </a:endParaRPr>
          </a:p>
          <a:p>
            <a:endParaRPr lang="it-IT" sz="2400" dirty="0" smtClean="0">
              <a:latin typeface="Corbel"/>
              <a:cs typeface="Corbel"/>
            </a:endParaRPr>
          </a:p>
          <a:p>
            <a:pPr marL="800100" lvl="1" indent="-342900">
              <a:buFontTx/>
              <a:buChar char="-"/>
            </a:pPr>
            <a:endParaRPr lang="it-IT" sz="2400" b="1" dirty="0" smtClean="0">
              <a:latin typeface="Corbel"/>
              <a:cs typeface="Corbel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8263" y="1090769"/>
            <a:ext cx="1947067" cy="1688461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5887577" y="2818289"/>
            <a:ext cx="29225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solidFill>
                  <a:srgbClr val="0000FF"/>
                </a:solidFill>
              </a:rPr>
              <a:t>Dihedral angles in glutamate</a:t>
            </a:r>
            <a:endParaRPr lang="it-IT" b="1" dirty="0">
              <a:solidFill>
                <a:srgbClr val="0000FF"/>
              </a:solidFill>
            </a:endParaRPr>
          </a:p>
        </p:txBody>
      </p:sp>
      <p:sp>
        <p:nvSpPr>
          <p:cNvPr id="10" name="Rettangolo 9"/>
          <p:cNvSpPr/>
          <p:nvPr/>
        </p:nvSpPr>
        <p:spPr>
          <a:xfrm>
            <a:off x="5284024" y="5385520"/>
            <a:ext cx="38850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solidFill>
                  <a:srgbClr val="0000FF"/>
                </a:solidFill>
              </a:rPr>
              <a:t>Domain movements in PGK catalysis.</a:t>
            </a:r>
          </a:p>
          <a:p>
            <a:r>
              <a:rPr lang="it-IT" dirty="0" smtClean="0"/>
              <a:t>J. Biol. Chem. </a:t>
            </a:r>
            <a:r>
              <a:rPr lang="it-IT" dirty="0"/>
              <a:t>(</a:t>
            </a:r>
            <a:r>
              <a:rPr lang="it-IT" dirty="0" smtClean="0"/>
              <a:t>2011) 286, 14040-14048</a:t>
            </a:r>
            <a:endParaRPr lang="it-IT" dirty="0"/>
          </a:p>
        </p:txBody>
      </p:sp>
      <p:sp>
        <p:nvSpPr>
          <p:cNvPr id="8" name="Rettangolo 7"/>
          <p:cNvSpPr/>
          <p:nvPr/>
        </p:nvSpPr>
        <p:spPr>
          <a:xfrm>
            <a:off x="291562" y="228600"/>
            <a:ext cx="8852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smtClean="0">
                <a:latin typeface="Corbel"/>
                <a:ea typeface="DejaVu Sans" charset="0"/>
                <a:cs typeface="Corbel"/>
              </a:rPr>
              <a:t>CAPRI drives the community to develop new </a:t>
            </a:r>
            <a:r>
              <a:rPr lang="it-IT" sz="2800" b="1" dirty="0" err="1" smtClean="0">
                <a:latin typeface="Corbel"/>
                <a:ea typeface="DejaVu Sans" charset="0"/>
                <a:cs typeface="Corbel"/>
              </a:rPr>
              <a:t>techniques</a:t>
            </a:r>
            <a:endParaRPr lang="it-IT" sz="2800" b="1" dirty="0">
              <a:latin typeface="Corbel"/>
              <a:cs typeface="Corbel"/>
            </a:endParaRPr>
          </a:p>
        </p:txBody>
      </p:sp>
      <p:sp>
        <p:nvSpPr>
          <p:cNvPr id="11" name="Rettangolo 10"/>
          <p:cNvSpPr/>
          <p:nvPr/>
        </p:nvSpPr>
        <p:spPr>
          <a:xfrm>
            <a:off x="0" y="1435864"/>
            <a:ext cx="6789313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it-IT" sz="2400" b="1" dirty="0" smtClean="0">
                <a:solidFill>
                  <a:prstClr val="black"/>
                </a:solidFill>
                <a:latin typeface="Corbel"/>
                <a:cs typeface="Corbel"/>
              </a:rPr>
              <a:t>Side-</a:t>
            </a:r>
            <a:r>
              <a:rPr lang="it-IT" sz="2400" b="1" dirty="0" err="1" smtClean="0">
                <a:solidFill>
                  <a:prstClr val="black"/>
                </a:solidFill>
                <a:latin typeface="Corbel"/>
                <a:cs typeface="Corbel"/>
              </a:rPr>
              <a:t>chain</a:t>
            </a:r>
            <a:r>
              <a:rPr lang="it-IT" sz="2400" b="1" dirty="0" smtClean="0">
                <a:solidFill>
                  <a:prstClr val="black"/>
                </a:solidFill>
                <a:latin typeface="Corbel"/>
                <a:cs typeface="Corbel"/>
              </a:rPr>
              <a:t> </a:t>
            </a:r>
            <a:r>
              <a:rPr lang="it-IT" sz="2400" b="1" dirty="0" err="1" smtClean="0">
                <a:solidFill>
                  <a:prstClr val="black"/>
                </a:solidFill>
                <a:latin typeface="Corbel"/>
                <a:cs typeface="Corbel"/>
              </a:rPr>
              <a:t>flexibility</a:t>
            </a:r>
            <a:endParaRPr lang="it-IT" sz="2400" b="1" dirty="0">
              <a:solidFill>
                <a:prstClr val="black"/>
              </a:solidFill>
              <a:latin typeface="Corbel"/>
              <a:ea typeface="DejaVu Sans" charset="0"/>
              <a:cs typeface="Corbel"/>
            </a:endParaRPr>
          </a:p>
          <a:p>
            <a:pPr lvl="1"/>
            <a:r>
              <a:rPr lang="it-IT" sz="2400" dirty="0" smtClean="0">
                <a:latin typeface="Corbel"/>
                <a:ea typeface="DejaVu Sans" charset="0"/>
                <a:cs typeface="Corbel"/>
              </a:rPr>
              <a:t>First rounds the big challenge was to model correctly side-chain conformations</a:t>
            </a:r>
            <a:endParaRPr lang="it-IT" sz="2400" b="1" dirty="0" smtClean="0">
              <a:solidFill>
                <a:prstClr val="black"/>
              </a:solidFill>
              <a:latin typeface="Corbel"/>
              <a:cs typeface="Corbe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7282" y="6088929"/>
            <a:ext cx="88570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sz="2000" dirty="0">
                <a:latin typeface="Corbel"/>
                <a:cs typeface="Corbel"/>
              </a:rPr>
              <a:t>The clustering application to protein-protein docking was first introduced in CAPRI by  Camacho &amp; </a:t>
            </a:r>
            <a:r>
              <a:rPr lang="en-US" sz="2000" dirty="0" err="1">
                <a:latin typeface="Corbel"/>
                <a:cs typeface="Corbel"/>
              </a:rPr>
              <a:t>Gatchell,D</a:t>
            </a:r>
            <a:r>
              <a:rPr lang="en-US" sz="2000" dirty="0">
                <a:latin typeface="Corbel"/>
                <a:cs typeface="Corbel"/>
              </a:rPr>
              <a:t>. (2003</a:t>
            </a:r>
            <a:r>
              <a:rPr lang="en-US" sz="2000" dirty="0" smtClean="0">
                <a:latin typeface="Corbel"/>
                <a:cs typeface="Corbel"/>
              </a:rPr>
              <a:t>)</a:t>
            </a:r>
            <a:endParaRPr lang="en-US" sz="2000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736466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23314" y="2858065"/>
            <a:ext cx="5419347" cy="762000"/>
          </a:xfrm>
        </p:spPr>
        <p:txBody>
          <a:bodyPr>
            <a:noAutofit/>
          </a:bodyPr>
          <a:lstStyle/>
          <a:p>
            <a:pPr>
              <a:lnSpc>
                <a:spcPts val="3925"/>
              </a:lnSpc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it-IT" sz="2400" dirty="0" smtClean="0">
                <a:latin typeface="Corbel"/>
                <a:cs typeface="Corbel"/>
              </a:rPr>
              <a:t>CAPRI experiment … who is the winner ??</a:t>
            </a:r>
          </a:p>
          <a:p>
            <a:pPr>
              <a:lnSpc>
                <a:spcPts val="3925"/>
              </a:lnSpc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it-IT" sz="2400" dirty="0" smtClean="0">
              <a:latin typeface="Corbel"/>
              <a:cs typeface="Corbel"/>
            </a:endParaRPr>
          </a:p>
          <a:p>
            <a:pPr>
              <a:lnSpc>
                <a:spcPts val="3925"/>
              </a:lnSpc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it-IT" sz="2400" dirty="0" smtClean="0">
              <a:latin typeface="Corbel"/>
              <a:cs typeface="Corbel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304800" y="4864026"/>
            <a:ext cx="8534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dirty="0" err="1" smtClean="0">
                <a:latin typeface="Corbel"/>
                <a:cs typeface="Corbel"/>
              </a:rPr>
              <a:t>There</a:t>
            </a:r>
            <a:r>
              <a:rPr lang="it-IT" sz="2400" dirty="0" smtClean="0">
                <a:latin typeface="Corbel"/>
                <a:cs typeface="Corbel"/>
              </a:rPr>
              <a:t> </a:t>
            </a:r>
            <a:r>
              <a:rPr lang="it-IT" sz="2400" dirty="0" err="1" smtClean="0">
                <a:latin typeface="Corbel"/>
                <a:cs typeface="Corbel"/>
              </a:rPr>
              <a:t>is</a:t>
            </a:r>
            <a:r>
              <a:rPr lang="it-IT" sz="2400" dirty="0" smtClean="0">
                <a:latin typeface="Corbel"/>
                <a:cs typeface="Corbel"/>
              </a:rPr>
              <a:t> no </a:t>
            </a:r>
            <a:r>
              <a:rPr lang="it-IT" sz="2400" dirty="0" err="1" smtClean="0">
                <a:latin typeface="Corbel"/>
                <a:cs typeface="Corbel"/>
              </a:rPr>
              <a:t>official</a:t>
            </a:r>
            <a:r>
              <a:rPr lang="it-IT" sz="2400" dirty="0" smtClean="0">
                <a:latin typeface="Corbel"/>
                <a:cs typeface="Corbel"/>
              </a:rPr>
              <a:t> ranking and in many cases the differences between the </a:t>
            </a:r>
            <a:r>
              <a:rPr lang="it-IT" sz="2400" dirty="0" err="1" smtClean="0">
                <a:latin typeface="Corbel"/>
                <a:cs typeface="Corbel"/>
              </a:rPr>
              <a:t>different</a:t>
            </a:r>
            <a:r>
              <a:rPr lang="it-IT" sz="2400" dirty="0" smtClean="0">
                <a:latin typeface="Corbel"/>
                <a:cs typeface="Corbel"/>
              </a:rPr>
              <a:t> </a:t>
            </a:r>
            <a:r>
              <a:rPr lang="it-IT" sz="2400" dirty="0" err="1" smtClean="0">
                <a:latin typeface="Corbel"/>
                <a:cs typeface="Corbel"/>
              </a:rPr>
              <a:t>algorithms</a:t>
            </a:r>
            <a:r>
              <a:rPr lang="it-IT" sz="2400" dirty="0" smtClean="0">
                <a:latin typeface="Corbel"/>
                <a:cs typeface="Corbel"/>
              </a:rPr>
              <a:t> are </a:t>
            </a:r>
            <a:r>
              <a:rPr lang="it-IT" sz="2400" dirty="0" err="1" smtClean="0">
                <a:latin typeface="Corbel"/>
                <a:cs typeface="Corbel"/>
              </a:rPr>
              <a:t>not</a:t>
            </a:r>
            <a:r>
              <a:rPr lang="it-IT" sz="2400" dirty="0" smtClean="0">
                <a:latin typeface="Corbel"/>
                <a:cs typeface="Corbel"/>
              </a:rPr>
              <a:t> </a:t>
            </a:r>
            <a:r>
              <a:rPr lang="it-IT" sz="2400" dirty="0" err="1" smtClean="0">
                <a:latin typeface="Corbel"/>
                <a:cs typeface="Corbel"/>
              </a:rPr>
              <a:t>huge</a:t>
            </a:r>
            <a:endParaRPr lang="it-IT" sz="2400" dirty="0">
              <a:latin typeface="Corbel"/>
              <a:cs typeface="Corbel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314" y="2376969"/>
            <a:ext cx="2550063" cy="2191790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4"/>
          <a:srcRect b="75039"/>
          <a:stretch>
            <a:fillRect/>
          </a:stretch>
        </p:blipFill>
        <p:spPr>
          <a:xfrm>
            <a:off x="806602" y="286253"/>
            <a:ext cx="7787179" cy="1667359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02658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448291"/>
            <a:ext cx="4369731" cy="210768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1614" y="4316040"/>
            <a:ext cx="3224309" cy="222856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Rettangolo 9"/>
          <p:cNvSpPr/>
          <p:nvPr/>
        </p:nvSpPr>
        <p:spPr>
          <a:xfrm>
            <a:off x="4705301" y="150673"/>
            <a:ext cx="42757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b="1" dirty="0" smtClean="0">
                <a:latin typeface="Corbel"/>
                <a:cs typeface="Corbel"/>
              </a:rPr>
              <a:t>HotPOINT</a:t>
            </a:r>
            <a:r>
              <a:rPr lang="it-IT" sz="2000" dirty="0" smtClean="0">
                <a:latin typeface="Corbel"/>
                <a:cs typeface="Corbel"/>
              </a:rPr>
              <a:t> calculates solvent accessibilities and total </a:t>
            </a:r>
            <a:r>
              <a:rPr lang="it-IT" sz="2000" dirty="0" err="1" smtClean="0">
                <a:latin typeface="Corbel"/>
                <a:cs typeface="Corbel"/>
              </a:rPr>
              <a:t>contact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potentials</a:t>
            </a:r>
            <a:r>
              <a:rPr lang="it-IT" sz="2000" dirty="0" smtClean="0">
                <a:latin typeface="Corbel"/>
                <a:cs typeface="Corbel"/>
              </a:rPr>
              <a:t>.  It predicts hot spots at the </a:t>
            </a:r>
            <a:r>
              <a:rPr lang="it-IT" sz="2000" dirty="0" err="1" smtClean="0">
                <a:latin typeface="Corbel"/>
                <a:cs typeface="Corbel"/>
              </a:rPr>
              <a:t>complex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interface</a:t>
            </a:r>
            <a:endParaRPr lang="it-IT" sz="2000" dirty="0">
              <a:latin typeface="Corbel"/>
              <a:cs typeface="Corbel"/>
            </a:endParaRP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799" y="1908643"/>
            <a:ext cx="2876503" cy="3036945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6"/>
          <a:srcRect l="2697" t="71064" r="52809" b="19029"/>
          <a:stretch>
            <a:fillRect/>
          </a:stretch>
        </p:blipFill>
        <p:spPr>
          <a:xfrm>
            <a:off x="136118" y="2171548"/>
            <a:ext cx="3477317" cy="51222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6"/>
          <a:srcRect l="50112" t="71064" r="5393" b="19029"/>
          <a:stretch>
            <a:fillRect/>
          </a:stretch>
        </p:blipFill>
        <p:spPr>
          <a:xfrm>
            <a:off x="4114799" y="2220387"/>
            <a:ext cx="3477317" cy="51222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Rettangolo 13"/>
          <p:cNvSpPr/>
          <p:nvPr/>
        </p:nvSpPr>
        <p:spPr>
          <a:xfrm>
            <a:off x="93591" y="4998184"/>
            <a:ext cx="567690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b="1" dirty="0" smtClean="0">
                <a:latin typeface="Corbel"/>
                <a:cs typeface="Corbel"/>
              </a:rPr>
              <a:t>PIC</a:t>
            </a:r>
            <a:r>
              <a:rPr lang="it-IT" sz="2000" dirty="0" smtClean="0">
                <a:latin typeface="Corbel"/>
                <a:cs typeface="Corbel"/>
              </a:rPr>
              <a:t> </a:t>
            </a:r>
            <a:r>
              <a:rPr lang="it-IT" sz="2000" dirty="0" err="1" smtClean="0">
                <a:latin typeface="Corbel"/>
                <a:cs typeface="Corbel"/>
              </a:rPr>
              <a:t>recognises</a:t>
            </a:r>
            <a:r>
              <a:rPr lang="it-IT" sz="2000" dirty="0" smtClean="0">
                <a:latin typeface="Corbel"/>
                <a:cs typeface="Corbel"/>
              </a:rPr>
              <a:t> various kinds of interactions, such as disulphide bonds, hydrophobic interactions, ionic interactions, hydrogen bonds, aromatic- aromatic interactions, aromatic-sulphur interactions and cation-π interactions between proteins in a </a:t>
            </a:r>
            <a:r>
              <a:rPr lang="it-IT" sz="2000" dirty="0" err="1" smtClean="0">
                <a:latin typeface="Corbel"/>
                <a:cs typeface="Corbel"/>
              </a:rPr>
              <a:t>complex</a:t>
            </a:r>
            <a:endParaRPr lang="it-IT" sz="2000" dirty="0">
              <a:latin typeface="Corbel"/>
              <a:cs typeface="Corbel"/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5329381" y="3800188"/>
            <a:ext cx="383951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 smtClean="0">
                <a:hlinkClick r:id="rId7"/>
              </a:rPr>
              <a:t>http://crick.mbu.iisc.ernet.in/~PIC/</a:t>
            </a:r>
            <a:endParaRPr lang="it-IT" sz="2000" dirty="0" smtClean="0"/>
          </a:p>
          <a:p>
            <a:endParaRPr lang="it-IT" sz="2000" dirty="0"/>
          </a:p>
        </p:txBody>
      </p:sp>
      <p:sp>
        <p:nvSpPr>
          <p:cNvPr id="16" name="Rettangolo 15"/>
          <p:cNvSpPr/>
          <p:nvPr/>
        </p:nvSpPr>
        <p:spPr>
          <a:xfrm>
            <a:off x="93591" y="11668"/>
            <a:ext cx="410881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 smtClean="0">
                <a:latin typeface="Corbel"/>
                <a:cs typeface="Corbel"/>
                <a:hlinkClick r:id="rId8"/>
              </a:rPr>
              <a:t>http://prism.ccbb.ku.edu.tr/hotpoint/</a:t>
            </a:r>
            <a:endParaRPr lang="it-IT" sz="2000" dirty="0" smtClean="0">
              <a:latin typeface="Corbel"/>
              <a:cs typeface="Corbel"/>
            </a:endParaRPr>
          </a:p>
          <a:p>
            <a:endParaRPr lang="it-IT" sz="2000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869537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02409" y="839482"/>
            <a:ext cx="7489410" cy="5709272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b="1" dirty="0" smtClean="0">
                <a:solidFill>
                  <a:srgbClr val="FF0000"/>
                </a:solidFill>
                <a:latin typeface="Corbel"/>
                <a:cs typeface="Corbel"/>
              </a:rPr>
              <a:t>HADDOCK 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(software/web server).</a:t>
            </a:r>
            <a:b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</a:b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  <a:hlinkClick r:id="rId3"/>
              </a:rPr>
              <a:t>http</a:t>
            </a:r>
            <a:r>
              <a:rPr lang="en-GB" sz="2000" dirty="0">
                <a:solidFill>
                  <a:srgbClr val="000000"/>
                </a:solidFill>
                <a:latin typeface="Corbel"/>
                <a:cs typeface="Corbel"/>
                <a:hlinkClick r:id="rId3"/>
              </a:rPr>
              <a:t>://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  <a:hlinkClick r:id="rId3"/>
              </a:rPr>
              <a:t>haddock.chem.uu.nl</a:t>
            </a: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 marL="0" indent="0">
              <a:spcBef>
                <a:spcPts val="0"/>
              </a:spcBef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b="1" dirty="0" smtClean="0">
                <a:solidFill>
                  <a:srgbClr val="FF0000"/>
                </a:solidFill>
                <a:latin typeface="Corbel"/>
                <a:cs typeface="Corbel"/>
              </a:rPr>
              <a:t>CLUSPRO 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(software/web server) </a:t>
            </a:r>
          </a:p>
          <a:p>
            <a:pPr>
              <a:spcBef>
                <a:spcPts val="0"/>
              </a:spcBef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	</a:t>
            </a:r>
            <a:r>
              <a:rPr lang="en-GB" sz="2000" dirty="0">
                <a:solidFill>
                  <a:srgbClr val="000000"/>
                </a:solidFill>
                <a:latin typeface="Corbel"/>
                <a:cs typeface="Corbel"/>
                <a:hlinkClick r:id="rId4"/>
              </a:rPr>
              <a:t>http://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  <a:hlinkClick r:id="rId4"/>
              </a:rPr>
              <a:t>cluspro.bu.edu</a:t>
            </a: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>
              <a:spcBef>
                <a:spcPts val="0"/>
              </a:spcBef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b="1" dirty="0" smtClean="0">
                <a:solidFill>
                  <a:srgbClr val="000000"/>
                </a:solidFill>
                <a:latin typeface="Corbel"/>
                <a:cs typeface="Corbel"/>
              </a:rPr>
              <a:t>ICM-pro 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(</a:t>
            </a:r>
            <a:r>
              <a:rPr lang="en-GB" sz="2000" dirty="0" err="1" smtClean="0">
                <a:solidFill>
                  <a:srgbClr val="000000"/>
                </a:solidFill>
                <a:latin typeface="Corbel"/>
                <a:cs typeface="Corbel"/>
              </a:rPr>
              <a:t>deskt</a:t>
            </a:r>
            <a:r>
              <a:rPr lang="en-US" sz="2000" dirty="0" smtClean="0">
                <a:latin typeface="Corbel"/>
                <a:cs typeface="Corbel"/>
              </a:rPr>
              <a:t>op</a:t>
            </a:r>
            <a:r>
              <a:rPr lang="en-US" sz="2000" dirty="0">
                <a:latin typeface="Corbel"/>
                <a:cs typeface="Corbel"/>
              </a:rPr>
              <a:t>-modeling environment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)</a:t>
            </a:r>
          </a:p>
          <a:p>
            <a:pPr>
              <a:spcBef>
                <a:spcPts val="0"/>
              </a:spcBef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	 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  <a:hlinkClick r:id="rId5"/>
              </a:rPr>
              <a:t>http://www.molsoft.com/protein_protein_docking.html</a:t>
            </a: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>
              <a:spcBef>
                <a:spcPts val="0"/>
              </a:spcBef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b="1" dirty="0" smtClean="0">
                <a:solidFill>
                  <a:srgbClr val="000000"/>
                </a:solidFill>
                <a:latin typeface="Corbel"/>
                <a:cs typeface="Corbel"/>
              </a:rPr>
              <a:t>ROSETTADOCK 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(software/web server)</a:t>
            </a:r>
            <a:r>
              <a:rPr lang="en-GB" sz="2000" dirty="0">
                <a:solidFill>
                  <a:srgbClr val="000000"/>
                </a:solidFill>
                <a:latin typeface="Corbel"/>
                <a:cs typeface="Corbel"/>
              </a:rPr>
              <a:t/>
            </a:r>
            <a:br>
              <a:rPr lang="en-GB" sz="2000" dirty="0">
                <a:solidFill>
                  <a:srgbClr val="000000"/>
                </a:solidFill>
                <a:latin typeface="Corbel"/>
                <a:cs typeface="Corbel"/>
              </a:rPr>
            </a:br>
            <a:r>
              <a:rPr lang="en-GB" sz="2000" dirty="0">
                <a:solidFill>
                  <a:srgbClr val="000000"/>
                </a:solidFill>
                <a:latin typeface="Corbel"/>
                <a:cs typeface="Corbel"/>
              </a:rPr>
              <a:t>http://</a:t>
            </a:r>
            <a:r>
              <a:rPr lang="en-GB" sz="2000" dirty="0" err="1">
                <a:solidFill>
                  <a:srgbClr val="000000"/>
                </a:solidFill>
                <a:latin typeface="Corbel"/>
                <a:cs typeface="Corbel"/>
              </a:rPr>
              <a:t>graylab.jhu.edu</a:t>
            </a:r>
            <a:r>
              <a:rPr lang="en-GB" sz="2000" dirty="0">
                <a:solidFill>
                  <a:srgbClr val="000000"/>
                </a:solidFill>
                <a:latin typeface="Corbel"/>
                <a:cs typeface="Corbel"/>
              </a:rPr>
              <a:t>/docking/</a:t>
            </a:r>
            <a:r>
              <a:rPr lang="en-GB" sz="2000" dirty="0" err="1">
                <a:solidFill>
                  <a:srgbClr val="000000"/>
                </a:solidFill>
                <a:latin typeface="Corbel"/>
                <a:cs typeface="Corbel"/>
              </a:rPr>
              <a:t>rosetta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/</a:t>
            </a:r>
          </a:p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  <a:hlinkClick r:id="rId6"/>
              </a:rPr>
              <a:t>http://rosettadock.graylab.jhu.edu/submit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 </a:t>
            </a:r>
          </a:p>
          <a:p>
            <a:pPr marL="0" indent="0">
              <a:spcBef>
                <a:spcPts val="0"/>
              </a:spcBef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b="1" dirty="0" smtClean="0">
                <a:solidFill>
                  <a:srgbClr val="000000"/>
                </a:solidFill>
                <a:latin typeface="Corbel"/>
                <a:cs typeface="Corbel"/>
              </a:rPr>
              <a:t>GRAMM-X 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(web server)</a:t>
            </a:r>
            <a:r>
              <a:rPr lang="en-GB" sz="2000" b="1" dirty="0" smtClean="0">
                <a:solidFill>
                  <a:srgbClr val="000000"/>
                </a:solidFill>
                <a:latin typeface="Corbel"/>
                <a:cs typeface="Corbel"/>
              </a:rPr>
              <a:t/>
            </a:r>
            <a:br>
              <a:rPr lang="en-GB" sz="2000" b="1" dirty="0" smtClean="0">
                <a:solidFill>
                  <a:srgbClr val="000000"/>
                </a:solidFill>
                <a:latin typeface="Corbel"/>
                <a:cs typeface="Corbel"/>
              </a:rPr>
            </a:b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  <a:hlinkClick r:id="rId7"/>
              </a:rPr>
              <a:t>http://vakser.bioinformatics.ku.edu/resources/gramm/grammx</a:t>
            </a: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b="1" dirty="0" smtClean="0">
                <a:solidFill>
                  <a:srgbClr val="000000"/>
                </a:solidFill>
                <a:latin typeface="Corbel"/>
                <a:cs typeface="Corbel"/>
              </a:rPr>
              <a:t>PATCHDOCK/FIREDOCK 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(software/web server)</a:t>
            </a:r>
            <a:b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</a:b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  <a:hlinkClick r:id="rId8"/>
              </a:rPr>
              <a:t>http://bioinfo3d.cs.tau.ac.il/PatchDock/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 </a:t>
            </a:r>
          </a:p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en-GB" sz="2000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pPr>
              <a:spcBef>
                <a:spcPts val="0"/>
              </a:spcBef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000" b="1" dirty="0" smtClean="0">
                <a:solidFill>
                  <a:srgbClr val="000000"/>
                </a:solidFill>
                <a:latin typeface="Corbel"/>
                <a:cs typeface="Corbel"/>
              </a:rPr>
              <a:t>HEX </a:t>
            </a: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</a:rPr>
              <a:t>(software/web server)</a:t>
            </a:r>
            <a:r>
              <a:rPr lang="en-GB" sz="2000" b="1" dirty="0" smtClean="0">
                <a:solidFill>
                  <a:srgbClr val="000000"/>
                </a:solidFill>
                <a:latin typeface="Corbel"/>
                <a:cs typeface="Corbel"/>
              </a:rPr>
              <a:t/>
            </a:r>
            <a:br>
              <a:rPr lang="en-GB" sz="2000" b="1" dirty="0" smtClean="0">
                <a:solidFill>
                  <a:srgbClr val="000000"/>
                </a:solidFill>
                <a:latin typeface="Corbel"/>
                <a:cs typeface="Corbel"/>
              </a:rPr>
            </a:br>
            <a:r>
              <a:rPr lang="en-GB" sz="2000" dirty="0" smtClean="0">
                <a:solidFill>
                  <a:srgbClr val="000000"/>
                </a:solidFill>
                <a:latin typeface="Corbel"/>
                <a:cs typeface="Corbel"/>
                <a:hlinkClick r:id="rId9"/>
              </a:rPr>
              <a:t>http://hexserver.loria.fr</a:t>
            </a:r>
            <a:endParaRPr lang="en-GB" sz="2000" b="1" dirty="0" smtClean="0">
              <a:solidFill>
                <a:srgbClr val="000000"/>
              </a:solidFill>
              <a:latin typeface="Corbel"/>
              <a:cs typeface="Corbel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074563" y="0"/>
            <a:ext cx="7749912" cy="762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ts val="3925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  <a:defRPr/>
            </a:pPr>
            <a:r>
              <a:rPr kumimoji="0" lang="it-IT" sz="6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/>
                <a:ea typeface="+mn-ea"/>
                <a:cs typeface="Corbel"/>
              </a:rPr>
              <a:t>CAPRI experiment … who is the winner ??</a:t>
            </a:r>
          </a:p>
          <a:p>
            <a:pPr marL="342900" marR="0" lvl="0" indent="-342900" algn="l" defTabSz="457200" rtl="0" eaLnBrk="1" fontAlgn="auto" latinLnBrk="0" hangingPunct="1">
              <a:lnSpc>
                <a:spcPts val="3925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  <a:defRPr/>
            </a:pPr>
            <a:endParaRPr kumimoji="0" lang="it-IT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/>
              <a:ea typeface="+mn-ea"/>
              <a:cs typeface="Century Gothic"/>
            </a:endParaRPr>
          </a:p>
          <a:p>
            <a:pPr marL="342900" marR="0" lvl="0" indent="-342900" algn="l" defTabSz="457200" rtl="0" eaLnBrk="1" fontAlgn="auto" latinLnBrk="0" hangingPunct="1">
              <a:lnSpc>
                <a:spcPts val="3925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  <a:defRPr/>
            </a:pPr>
            <a:endParaRPr kumimoji="0" lang="it-IT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/>
              <a:ea typeface="+mn-ea"/>
              <a:cs typeface="Century Gothic"/>
            </a:endParaRPr>
          </a:p>
          <a:p>
            <a:pPr marL="342900" marR="0" lvl="0" indent="-342900" algn="l" defTabSz="457200" rtl="0" eaLnBrk="1" fontAlgn="auto" latinLnBrk="0" hangingPunct="1">
              <a:lnSpc>
                <a:spcPts val="3925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7350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  <a:defRPr/>
            </a:pPr>
            <a:endParaRPr kumimoji="0" lang="it-IT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/>
              <a:ea typeface="+mn-ea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2853697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ract30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890" y="0"/>
            <a:ext cx="77070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716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043" y="128118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The HADDOCK protocol </a:t>
            </a:r>
          </a:p>
        </p:txBody>
      </p:sp>
      <p:sp>
        <p:nvSpPr>
          <p:cNvPr id="4" name="Content Placeholder 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 smtClean="0"/>
          </a:p>
          <a:p>
            <a:r>
              <a:rPr lang="en-US" sz="2800" dirty="0" smtClean="0"/>
              <a:t>Rigid-body docking followed by </a:t>
            </a:r>
          </a:p>
          <a:p>
            <a:r>
              <a:rPr lang="en-US" sz="2800" dirty="0" smtClean="0"/>
              <a:t>A semi-flexible refinement of the interface in torsion angles' space (of both backbone and side-chains). </a:t>
            </a:r>
          </a:p>
          <a:p>
            <a:r>
              <a:rPr lang="en-US" sz="2800" dirty="0" smtClean="0"/>
              <a:t>As a final stage, a Cartesian dynamics refinement in explicit solvent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99227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55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The HADDOCK services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501" y="1600200"/>
            <a:ext cx="8612821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</a:t>
            </a:r>
            <a:r>
              <a:rPr lang="en-US" dirty="0"/>
              <a:t>Easy </a:t>
            </a:r>
            <a:r>
              <a:rPr lang="en-US" dirty="0" smtClean="0"/>
              <a:t>interface</a:t>
            </a:r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Prediction interface</a:t>
            </a:r>
          </a:p>
          <a:p>
            <a:r>
              <a:rPr lang="en-US" dirty="0" smtClean="0"/>
              <a:t>the </a:t>
            </a:r>
            <a:r>
              <a:rPr lang="en-US" dirty="0"/>
              <a:t>Expert interface (requires Expert level access)</a:t>
            </a:r>
          </a:p>
          <a:p>
            <a:r>
              <a:rPr lang="en-US" dirty="0" smtClean="0"/>
              <a:t>the </a:t>
            </a:r>
            <a:r>
              <a:rPr lang="en-US" dirty="0"/>
              <a:t>Refinement interface (requires Expert level access)</a:t>
            </a:r>
          </a:p>
          <a:p>
            <a:r>
              <a:rPr lang="en-US" dirty="0" smtClean="0"/>
              <a:t>the </a:t>
            </a:r>
            <a:r>
              <a:rPr lang="en-US" dirty="0"/>
              <a:t>Guru interface (requires Guru level </a:t>
            </a:r>
            <a:r>
              <a:rPr lang="en-US" dirty="0" smtClean="0"/>
              <a:t>access)</a:t>
            </a:r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Multi-body interface (requires Guru level </a:t>
            </a:r>
            <a:r>
              <a:rPr lang="en-US" dirty="0" smtClean="0"/>
              <a:t>access)</a:t>
            </a:r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File upload </a:t>
            </a:r>
            <a:r>
              <a:rPr lang="en-US" dirty="0" smtClean="0"/>
              <a:t>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842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ract3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888" y="0"/>
            <a:ext cx="8212189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8078" y="97680"/>
            <a:ext cx="3604072" cy="5847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Corbel"/>
                <a:cs typeface="Corbel"/>
              </a:rPr>
              <a:t>The EASY interface</a:t>
            </a:r>
            <a:endParaRPr lang="en-US" sz="3200" b="1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906529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ract32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0"/>
            <a:ext cx="779006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3608" y="97680"/>
            <a:ext cx="4069343" cy="5847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Corbel"/>
                <a:cs typeface="Corbel"/>
              </a:rPr>
              <a:t>The EXPERT interface</a:t>
            </a:r>
            <a:endParaRPr lang="en-US" sz="3200" b="1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573409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ract3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0"/>
            <a:ext cx="746449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70139" y="113959"/>
            <a:ext cx="3696444" cy="5847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Corbel"/>
                <a:cs typeface="Corbel"/>
              </a:rPr>
              <a:t>The GURU interface</a:t>
            </a:r>
            <a:endParaRPr lang="en-US" sz="3200" b="1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805721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282" name="AutoShape 2"/>
          <p:cNvSpPr>
            <a:spLocks noChangeArrowheads="1"/>
          </p:cNvSpPr>
          <p:nvPr/>
        </p:nvSpPr>
        <p:spPr bwMode="auto">
          <a:xfrm>
            <a:off x="4724400" y="3136640"/>
            <a:ext cx="2895600" cy="438150"/>
          </a:xfrm>
          <a:prstGeom prst="curvedUpArrow">
            <a:avLst>
              <a:gd name="adj1" fmla="val 132174"/>
              <a:gd name="adj2" fmla="val 264348"/>
              <a:gd name="adj3" fmla="val 33333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377284" name="Rectangle 4"/>
          <p:cNvSpPr>
            <a:spLocks noChangeArrowheads="1"/>
          </p:cNvSpPr>
          <p:nvPr/>
        </p:nvSpPr>
        <p:spPr bwMode="auto">
          <a:xfrm>
            <a:off x="1819275" y="6409686"/>
            <a:ext cx="58829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20000"/>
              </a:spcBef>
              <a:buClr>
                <a:srgbClr val="FF00FF"/>
              </a:buClr>
              <a:buSzPct val="125000"/>
            </a:pPr>
            <a:r>
              <a:rPr lang="en-US" dirty="0" smtClean="0">
                <a:solidFill>
                  <a:schemeClr val="folHlink"/>
                </a:solidFill>
                <a:hlinkClick r:id="rId3"/>
              </a:rPr>
              <a:t>http</a:t>
            </a:r>
            <a:r>
              <a:rPr lang="en-US" dirty="0">
                <a:solidFill>
                  <a:schemeClr val="folHlink"/>
                </a:solidFill>
                <a:hlinkClick r:id="rId3"/>
              </a:rPr>
              <a:t>://</a:t>
            </a:r>
            <a:r>
              <a:rPr lang="en-US" dirty="0" smtClean="0">
                <a:solidFill>
                  <a:schemeClr val="folHlink"/>
                </a:solidFill>
                <a:hlinkClick r:id="rId3"/>
              </a:rPr>
              <a:t>haddocking.org</a:t>
            </a:r>
            <a:r>
              <a:rPr lang="en-US" dirty="0" smtClean="0">
                <a:solidFill>
                  <a:schemeClr val="folHlink"/>
                </a:solidFill>
              </a:rPr>
              <a:t>; </a:t>
            </a:r>
            <a:r>
              <a:rPr lang="en-US" dirty="0" smtClean="0">
                <a:solidFill>
                  <a:schemeClr val="folHlink"/>
                </a:solidFill>
                <a:hlinkClick r:id="rId4"/>
              </a:rPr>
              <a:t>http</a:t>
            </a:r>
            <a:r>
              <a:rPr lang="en-US" dirty="0">
                <a:solidFill>
                  <a:schemeClr val="folHlink"/>
                </a:solidFill>
                <a:hlinkClick r:id="rId4"/>
              </a:rPr>
              <a:t>://www.nmr.chem.uu.nl/</a:t>
            </a:r>
            <a:r>
              <a:rPr lang="en-US" dirty="0" smtClean="0">
                <a:solidFill>
                  <a:schemeClr val="folHlink"/>
                </a:solidFill>
                <a:hlinkClick r:id="rId4"/>
              </a:rPr>
              <a:t>haddock</a:t>
            </a:r>
            <a:endParaRPr lang="en-US" dirty="0" smtClean="0">
              <a:solidFill>
                <a:schemeClr val="folHlink"/>
              </a:solidFill>
            </a:endParaRP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2819400" y="2298440"/>
            <a:ext cx="2522538" cy="1600200"/>
            <a:chOff x="1776" y="1776"/>
            <a:chExt cx="1589" cy="1008"/>
          </a:xfrm>
        </p:grpSpPr>
        <p:sp>
          <p:nvSpPr>
            <p:cNvPr id="1377286" name="AutoShape 6"/>
            <p:cNvSpPr>
              <a:spLocks noChangeArrowheads="1"/>
            </p:cNvSpPr>
            <p:nvPr/>
          </p:nvSpPr>
          <p:spPr bwMode="auto">
            <a:xfrm>
              <a:off x="1776" y="1776"/>
              <a:ext cx="1584" cy="1008"/>
            </a:xfrm>
            <a:prstGeom prst="octagon">
              <a:avLst>
                <a:gd name="adj" fmla="val 29287"/>
              </a:avLst>
            </a:prstGeom>
            <a:solidFill>
              <a:srgbClr val="FFFE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grpSp>
          <p:nvGrpSpPr>
            <p:cNvPr id="3" name="Group 7"/>
            <p:cNvGrpSpPr>
              <a:grpSpLocks/>
            </p:cNvGrpSpPr>
            <p:nvPr/>
          </p:nvGrpSpPr>
          <p:grpSpPr bwMode="auto">
            <a:xfrm>
              <a:off x="2112" y="2160"/>
              <a:ext cx="1008" cy="537"/>
              <a:chOff x="3312" y="2880"/>
              <a:chExt cx="1440" cy="767"/>
            </a:xfrm>
          </p:grpSpPr>
          <p:sp>
            <p:nvSpPr>
              <p:cNvPr id="1377288" name="AutoShape 8"/>
              <p:cNvSpPr>
                <a:spLocks noChangeArrowheads="1"/>
              </p:cNvSpPr>
              <p:nvPr/>
            </p:nvSpPr>
            <p:spPr bwMode="auto">
              <a:xfrm rot="2074154">
                <a:off x="3312" y="3173"/>
                <a:ext cx="355" cy="474"/>
              </a:xfrm>
              <a:prstGeom prst="roundRect">
                <a:avLst>
                  <a:gd name="adj" fmla="val 16667"/>
                </a:avLst>
              </a:prstGeom>
              <a:solidFill>
                <a:schemeClr val="accent2">
                  <a:alpha val="72000"/>
                </a:schemeClr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600"/>
                  <a:t>A</a:t>
                </a:r>
              </a:p>
            </p:txBody>
          </p:sp>
          <p:sp>
            <p:nvSpPr>
              <p:cNvPr id="1377289" name="Oval 9"/>
              <p:cNvSpPr>
                <a:spLocks noChangeArrowheads="1"/>
              </p:cNvSpPr>
              <p:nvPr/>
            </p:nvSpPr>
            <p:spPr bwMode="auto">
              <a:xfrm rot="2072992">
                <a:off x="4200" y="2976"/>
                <a:ext cx="552" cy="296"/>
              </a:xfrm>
              <a:prstGeom prst="ellipse">
                <a:avLst/>
              </a:prstGeom>
              <a:solidFill>
                <a:srgbClr val="B92BCC">
                  <a:alpha val="72000"/>
                </a:srgbClr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600"/>
                  <a:t>B</a:t>
                </a:r>
              </a:p>
            </p:txBody>
          </p:sp>
          <p:sp>
            <p:nvSpPr>
              <p:cNvPr id="1377290" name="AutoShape 10"/>
              <p:cNvSpPr>
                <a:spLocks noChangeArrowheads="1"/>
              </p:cNvSpPr>
              <p:nvPr/>
            </p:nvSpPr>
            <p:spPr bwMode="auto">
              <a:xfrm>
                <a:off x="3667" y="3233"/>
                <a:ext cx="40" cy="39"/>
              </a:xfrm>
              <a:prstGeom prst="octagon">
                <a:avLst>
                  <a:gd name="adj" fmla="val 29287"/>
                </a:avLst>
              </a:prstGeom>
              <a:solidFill>
                <a:schemeClr val="hlink">
                  <a:alpha val="72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it-IT"/>
              </a:p>
            </p:txBody>
          </p:sp>
          <p:sp>
            <p:nvSpPr>
              <p:cNvPr id="1377291" name="AutoShape 11"/>
              <p:cNvSpPr>
                <a:spLocks noChangeArrowheads="1"/>
              </p:cNvSpPr>
              <p:nvPr/>
            </p:nvSpPr>
            <p:spPr bwMode="auto">
              <a:xfrm>
                <a:off x="4219" y="3035"/>
                <a:ext cx="40" cy="40"/>
              </a:xfrm>
              <a:prstGeom prst="octagon">
                <a:avLst>
                  <a:gd name="adj" fmla="val 29287"/>
                </a:avLst>
              </a:prstGeom>
              <a:solidFill>
                <a:srgbClr val="2F8B20">
                  <a:alpha val="72000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it-IT"/>
              </a:p>
            </p:txBody>
          </p:sp>
          <p:sp>
            <p:nvSpPr>
              <p:cNvPr id="1377292" name="AutoShape 12"/>
              <p:cNvSpPr>
                <a:spLocks noChangeArrowheads="1"/>
              </p:cNvSpPr>
              <p:nvPr/>
            </p:nvSpPr>
            <p:spPr bwMode="auto">
              <a:xfrm>
                <a:off x="4259" y="3114"/>
                <a:ext cx="39" cy="40"/>
              </a:xfrm>
              <a:prstGeom prst="octagon">
                <a:avLst>
                  <a:gd name="adj" fmla="val 29287"/>
                </a:avLst>
              </a:prstGeom>
              <a:solidFill>
                <a:srgbClr val="2F8B20">
                  <a:alpha val="72000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it-IT"/>
              </a:p>
            </p:txBody>
          </p:sp>
          <p:sp>
            <p:nvSpPr>
              <p:cNvPr id="1377293" name="AutoShape 13"/>
              <p:cNvSpPr>
                <a:spLocks noChangeArrowheads="1"/>
              </p:cNvSpPr>
              <p:nvPr/>
            </p:nvSpPr>
            <p:spPr bwMode="auto">
              <a:xfrm>
                <a:off x="4318" y="3173"/>
                <a:ext cx="39" cy="40"/>
              </a:xfrm>
              <a:prstGeom prst="octagon">
                <a:avLst>
                  <a:gd name="adj" fmla="val 29287"/>
                </a:avLst>
              </a:prstGeom>
              <a:solidFill>
                <a:schemeClr val="hlink">
                  <a:alpha val="72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it-IT"/>
              </a:p>
            </p:txBody>
          </p:sp>
          <p:cxnSp>
            <p:nvCxnSpPr>
              <p:cNvPr id="1377294" name="AutoShape 14"/>
              <p:cNvCxnSpPr>
                <a:cxnSpLocks noChangeShapeType="1"/>
                <a:stCxn id="1377290" idx="3"/>
                <a:endCxn id="1377291" idx="1"/>
              </p:cNvCxnSpPr>
              <p:nvPr/>
            </p:nvCxnSpPr>
            <p:spPr bwMode="auto">
              <a:xfrm flipV="1">
                <a:off x="3707" y="3055"/>
                <a:ext cx="512" cy="197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  <a:effectLst/>
            </p:spPr>
          </p:cxnSp>
          <p:cxnSp>
            <p:nvCxnSpPr>
              <p:cNvPr id="1377295" name="AutoShape 15"/>
              <p:cNvCxnSpPr>
                <a:cxnSpLocks noChangeShapeType="1"/>
                <a:stCxn id="1377290" idx="3"/>
                <a:endCxn id="1377292" idx="1"/>
              </p:cNvCxnSpPr>
              <p:nvPr/>
            </p:nvCxnSpPr>
            <p:spPr bwMode="auto">
              <a:xfrm flipV="1">
                <a:off x="3707" y="3134"/>
                <a:ext cx="552" cy="11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  <a:effectLst/>
            </p:spPr>
          </p:cxnSp>
          <p:cxnSp>
            <p:nvCxnSpPr>
              <p:cNvPr id="1377296" name="AutoShape 16"/>
              <p:cNvCxnSpPr>
                <a:cxnSpLocks noChangeShapeType="1"/>
                <a:stCxn id="1377290" idx="3"/>
                <a:endCxn id="1377293" idx="1"/>
              </p:cNvCxnSpPr>
              <p:nvPr/>
            </p:nvCxnSpPr>
            <p:spPr bwMode="auto">
              <a:xfrm flipV="1">
                <a:off x="3707" y="3193"/>
                <a:ext cx="611" cy="5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  <a:effectLst/>
            </p:spPr>
          </p:cxnSp>
          <p:sp>
            <p:nvSpPr>
              <p:cNvPr id="1377297" name="Text Box 17"/>
              <p:cNvSpPr txBox="1">
                <a:spLocks noChangeArrowheads="1"/>
              </p:cNvSpPr>
              <p:nvPr/>
            </p:nvSpPr>
            <p:spPr bwMode="auto">
              <a:xfrm>
                <a:off x="3595" y="3217"/>
                <a:ext cx="204" cy="2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/>
                  <a:t>i</a:t>
                </a:r>
              </a:p>
            </p:txBody>
          </p:sp>
          <p:sp>
            <p:nvSpPr>
              <p:cNvPr id="1377298" name="Text Box 18"/>
              <p:cNvSpPr txBox="1">
                <a:spLocks noChangeArrowheads="1"/>
              </p:cNvSpPr>
              <p:nvPr/>
            </p:nvSpPr>
            <p:spPr bwMode="auto">
              <a:xfrm>
                <a:off x="4242" y="2880"/>
                <a:ext cx="247" cy="2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/>
                  <a:t>x</a:t>
                </a:r>
              </a:p>
            </p:txBody>
          </p:sp>
          <p:sp>
            <p:nvSpPr>
              <p:cNvPr id="1377299" name="Text Box 19"/>
              <p:cNvSpPr txBox="1">
                <a:spLocks noChangeArrowheads="1"/>
              </p:cNvSpPr>
              <p:nvPr/>
            </p:nvSpPr>
            <p:spPr bwMode="auto">
              <a:xfrm>
                <a:off x="4272" y="2977"/>
                <a:ext cx="241" cy="2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/>
                  <a:t>y</a:t>
                </a:r>
              </a:p>
            </p:txBody>
          </p:sp>
          <p:sp>
            <p:nvSpPr>
              <p:cNvPr id="1377300" name="Text Box 20"/>
              <p:cNvSpPr txBox="1">
                <a:spLocks noChangeArrowheads="1"/>
              </p:cNvSpPr>
              <p:nvPr/>
            </p:nvSpPr>
            <p:spPr bwMode="auto">
              <a:xfrm>
                <a:off x="4339" y="3120"/>
                <a:ext cx="240" cy="2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/>
                  <a:t>z</a:t>
                </a:r>
              </a:p>
            </p:txBody>
          </p:sp>
          <p:sp>
            <p:nvSpPr>
              <p:cNvPr id="1377301" name="Rectangle 21"/>
              <p:cNvSpPr>
                <a:spLocks noChangeArrowheads="1"/>
              </p:cNvSpPr>
              <p:nvPr/>
            </p:nvSpPr>
            <p:spPr bwMode="auto">
              <a:xfrm>
                <a:off x="3892" y="3217"/>
                <a:ext cx="541" cy="2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/>
                  <a:t>d</a:t>
                </a:r>
                <a:r>
                  <a:rPr lang="en-US" sz="1200" baseline="-25000"/>
                  <a:t>iAB</a:t>
                </a:r>
                <a:r>
                  <a:rPr lang="en-US" sz="1200" baseline="30000"/>
                  <a:t>eff</a:t>
                </a:r>
              </a:p>
            </p:txBody>
          </p:sp>
          <p:sp>
            <p:nvSpPr>
              <p:cNvPr id="1377302" name="AutoShape 22"/>
              <p:cNvSpPr>
                <a:spLocks noChangeArrowheads="1"/>
              </p:cNvSpPr>
              <p:nvPr/>
            </p:nvSpPr>
            <p:spPr bwMode="auto">
              <a:xfrm>
                <a:off x="3726" y="3292"/>
                <a:ext cx="40" cy="39"/>
              </a:xfrm>
              <a:prstGeom prst="octagon">
                <a:avLst>
                  <a:gd name="adj" fmla="val 29287"/>
                </a:avLst>
              </a:prstGeom>
              <a:solidFill>
                <a:schemeClr val="hlink">
                  <a:alpha val="72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it-IT"/>
              </a:p>
            </p:txBody>
          </p:sp>
          <p:sp>
            <p:nvSpPr>
              <p:cNvPr id="1377303" name="AutoShape 23"/>
              <p:cNvSpPr>
                <a:spLocks noChangeArrowheads="1"/>
              </p:cNvSpPr>
              <p:nvPr/>
            </p:nvSpPr>
            <p:spPr bwMode="auto">
              <a:xfrm>
                <a:off x="3588" y="3173"/>
                <a:ext cx="40" cy="40"/>
              </a:xfrm>
              <a:prstGeom prst="octagon">
                <a:avLst>
                  <a:gd name="adj" fmla="val 29287"/>
                </a:avLst>
              </a:prstGeom>
              <a:solidFill>
                <a:srgbClr val="2F8B20">
                  <a:alpha val="72000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it-IT"/>
              </a:p>
            </p:txBody>
          </p:sp>
          <p:sp>
            <p:nvSpPr>
              <p:cNvPr id="1377304" name="Text Box 24"/>
              <p:cNvSpPr txBox="1">
                <a:spLocks noChangeArrowheads="1"/>
              </p:cNvSpPr>
              <p:nvPr/>
            </p:nvSpPr>
            <p:spPr bwMode="auto">
              <a:xfrm>
                <a:off x="3455" y="3129"/>
                <a:ext cx="221" cy="2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/>
                  <a:t>j</a:t>
                </a:r>
              </a:p>
            </p:txBody>
          </p:sp>
          <p:sp>
            <p:nvSpPr>
              <p:cNvPr id="1377305" name="Text Box 25"/>
              <p:cNvSpPr txBox="1">
                <a:spLocks noChangeArrowheads="1"/>
              </p:cNvSpPr>
              <p:nvPr/>
            </p:nvSpPr>
            <p:spPr bwMode="auto">
              <a:xfrm>
                <a:off x="3748" y="3264"/>
                <a:ext cx="240" cy="2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/>
                  <a:t>k</a:t>
                </a:r>
              </a:p>
            </p:txBody>
          </p:sp>
        </p:grpSp>
        <p:sp>
          <p:nvSpPr>
            <p:cNvPr id="1377306" name="Text Box 26"/>
            <p:cNvSpPr txBox="1">
              <a:spLocks noChangeArrowheads="1"/>
            </p:cNvSpPr>
            <p:nvPr/>
          </p:nvSpPr>
          <p:spPr bwMode="auto">
            <a:xfrm>
              <a:off x="1776" y="1824"/>
              <a:ext cx="1589" cy="3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solidFill>
                    <a:schemeClr val="hlink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</a:rPr>
                <a:t>     HADDOCK </a:t>
              </a:r>
            </a:p>
            <a:p>
              <a:r>
                <a:rPr lang="en-US" sz="1200">
                  <a:solidFill>
                    <a:schemeClr val="folHlink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</a:rPr>
                <a:t>High Ambiguity Driven DOCKing</a:t>
              </a:r>
              <a:endParaRPr lang="en-US" sz="1800">
                <a:solidFill>
                  <a:schemeClr val="hlink"/>
                </a:solidFill>
              </a:endParaRPr>
            </a:p>
          </p:txBody>
        </p:sp>
      </p:grpSp>
      <p:grpSp>
        <p:nvGrpSpPr>
          <p:cNvPr id="4" name="Group 27"/>
          <p:cNvGrpSpPr>
            <a:grpSpLocks/>
          </p:cNvGrpSpPr>
          <p:nvPr/>
        </p:nvGrpSpPr>
        <p:grpSpPr bwMode="auto">
          <a:xfrm>
            <a:off x="990600" y="1003040"/>
            <a:ext cx="1346200" cy="942975"/>
            <a:chOff x="1008" y="1144"/>
            <a:chExt cx="848" cy="594"/>
          </a:xfrm>
        </p:grpSpPr>
        <p:pic>
          <p:nvPicPr>
            <p:cNvPr id="1377308" name="Picture 28" descr="mutagenesis.gif                                                00227B87&#10;Bonvino HD                     B746CC0A: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08" y="1344"/>
              <a:ext cx="848" cy="394"/>
            </a:xfrm>
            <a:prstGeom prst="rect">
              <a:avLst/>
            </a:prstGeom>
            <a:noFill/>
          </p:spPr>
        </p:pic>
        <p:sp>
          <p:nvSpPr>
            <p:cNvPr id="1377309" name="Text Box 29"/>
            <p:cNvSpPr txBox="1">
              <a:spLocks noChangeArrowheads="1"/>
            </p:cNvSpPr>
            <p:nvPr/>
          </p:nvSpPr>
          <p:spPr bwMode="auto">
            <a:xfrm>
              <a:off x="1059" y="1144"/>
              <a:ext cx="761" cy="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mutagenesis</a:t>
              </a:r>
              <a:endParaRPr lang="en-US" sz="1200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2667000" y="622040"/>
            <a:ext cx="2054225" cy="1060450"/>
            <a:chOff x="2498" y="895"/>
            <a:chExt cx="1294" cy="668"/>
          </a:xfrm>
        </p:grpSpPr>
        <p:pic>
          <p:nvPicPr>
            <p:cNvPr id="1377311" name="Picture 31" descr="CSP-NMR.gif                                                    00227B87&#10;Bonvino HD                     B746CC0A: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2498" y="1056"/>
              <a:ext cx="1294" cy="507"/>
            </a:xfrm>
            <a:prstGeom prst="rect">
              <a:avLst/>
            </a:prstGeom>
            <a:noFill/>
          </p:spPr>
        </p:pic>
        <p:sp>
          <p:nvSpPr>
            <p:cNvPr id="1377312" name="Text Box 32"/>
            <p:cNvSpPr txBox="1">
              <a:spLocks noChangeArrowheads="1"/>
            </p:cNvSpPr>
            <p:nvPr/>
          </p:nvSpPr>
          <p:spPr bwMode="auto">
            <a:xfrm>
              <a:off x="2685" y="895"/>
              <a:ext cx="937" cy="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NMR titrations</a:t>
              </a:r>
              <a:endParaRPr lang="en-US" sz="1200"/>
            </a:p>
          </p:txBody>
        </p:sp>
      </p:grpSp>
      <p:grpSp>
        <p:nvGrpSpPr>
          <p:cNvPr id="6" name="Group 33"/>
          <p:cNvGrpSpPr>
            <a:grpSpLocks/>
          </p:cNvGrpSpPr>
          <p:nvPr/>
        </p:nvGrpSpPr>
        <p:grpSpPr bwMode="auto">
          <a:xfrm>
            <a:off x="228600" y="2069840"/>
            <a:ext cx="1371600" cy="911225"/>
            <a:chOff x="528" y="2152"/>
            <a:chExt cx="864" cy="574"/>
          </a:xfrm>
        </p:grpSpPr>
        <p:pic>
          <p:nvPicPr>
            <p:cNvPr id="1377314" name="Picture 34" descr="cross-linking.gif                                              00227B87&#10;Bonvino HD                     B746CC0A: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528" y="2352"/>
              <a:ext cx="864" cy="374"/>
            </a:xfrm>
            <a:prstGeom prst="rect">
              <a:avLst/>
            </a:prstGeom>
            <a:noFill/>
          </p:spPr>
        </p:pic>
        <p:sp>
          <p:nvSpPr>
            <p:cNvPr id="1377315" name="Text Box 35"/>
            <p:cNvSpPr txBox="1">
              <a:spLocks noChangeArrowheads="1"/>
            </p:cNvSpPr>
            <p:nvPr/>
          </p:nvSpPr>
          <p:spPr bwMode="auto">
            <a:xfrm>
              <a:off x="567" y="2152"/>
              <a:ext cx="806" cy="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Cross-linking</a:t>
              </a:r>
              <a:endParaRPr lang="en-US" sz="1200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228600" y="3365240"/>
            <a:ext cx="1547813" cy="865188"/>
            <a:chOff x="1200" y="3151"/>
            <a:chExt cx="975" cy="545"/>
          </a:xfrm>
        </p:grpSpPr>
        <p:pic>
          <p:nvPicPr>
            <p:cNvPr id="1377317" name="Picture 37" descr="HD-exchange.gif                                                00227B87&#10;Bonvino HD                     B746CC0A:"/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1200" y="3360"/>
              <a:ext cx="960" cy="336"/>
            </a:xfrm>
            <a:prstGeom prst="rect">
              <a:avLst/>
            </a:prstGeom>
            <a:noFill/>
          </p:spPr>
        </p:pic>
        <p:sp>
          <p:nvSpPr>
            <p:cNvPr id="1377318" name="Text Box 38"/>
            <p:cNvSpPr txBox="1">
              <a:spLocks noChangeArrowheads="1"/>
            </p:cNvSpPr>
            <p:nvPr/>
          </p:nvSpPr>
          <p:spPr bwMode="auto">
            <a:xfrm>
              <a:off x="1291" y="3151"/>
              <a:ext cx="884" cy="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H/D exchange</a:t>
              </a:r>
              <a:endParaRPr lang="en-US" sz="1200"/>
            </a:p>
          </p:txBody>
        </p:sp>
      </p:grpSp>
      <p:pic>
        <p:nvPicPr>
          <p:cNvPr id="1377319" name="Picture 39" descr="H:\Users\aaltjan\pres-lunteren\1eul-membrane.pn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7905750" y="2222240"/>
            <a:ext cx="1238250" cy="1570038"/>
          </a:xfrm>
          <a:prstGeom prst="rect">
            <a:avLst/>
          </a:prstGeom>
          <a:noFill/>
        </p:spPr>
      </p:pic>
      <p:pic>
        <p:nvPicPr>
          <p:cNvPr id="1377320" name="Picture 40" descr="H:\Users\aaltjan\pres-lunteren\structlife_09_0001_DNApolymeraseIII.pn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7620000" y="1155440"/>
            <a:ext cx="1073150" cy="1009650"/>
          </a:xfrm>
          <a:prstGeom prst="rect">
            <a:avLst/>
          </a:prstGeom>
          <a:noFill/>
        </p:spPr>
      </p:pic>
      <p:pic>
        <p:nvPicPr>
          <p:cNvPr id="1377321" name="Picture 41" descr="H:\Users\aaltjan\pres-lunteren\structlife_08_0001_troponinC.png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6629400" y="2222240"/>
            <a:ext cx="1193800" cy="590550"/>
          </a:xfrm>
          <a:prstGeom prst="rect">
            <a:avLst/>
          </a:prstGeom>
          <a:noFill/>
        </p:spPr>
      </p:pic>
      <p:grpSp>
        <p:nvGrpSpPr>
          <p:cNvPr id="8" name="Group 42"/>
          <p:cNvGrpSpPr>
            <a:grpSpLocks/>
          </p:cNvGrpSpPr>
          <p:nvPr/>
        </p:nvGrpSpPr>
        <p:grpSpPr bwMode="auto">
          <a:xfrm>
            <a:off x="685800" y="4355840"/>
            <a:ext cx="2403475" cy="1374775"/>
            <a:chOff x="720" y="2671"/>
            <a:chExt cx="1514" cy="866"/>
          </a:xfrm>
        </p:grpSpPr>
        <p:sp>
          <p:nvSpPr>
            <p:cNvPr id="1377323" name="Rectangle 43"/>
            <p:cNvSpPr>
              <a:spLocks noChangeArrowheads="1"/>
            </p:cNvSpPr>
            <p:nvPr/>
          </p:nvSpPr>
          <p:spPr bwMode="auto">
            <a:xfrm>
              <a:off x="720" y="2832"/>
              <a:ext cx="548" cy="6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nl-NL" sz="1000">
                  <a:latin typeface="Courier New" charset="0"/>
                </a:rPr>
                <a:t>E</a:t>
              </a:r>
              <a:r>
                <a:rPr lang="nl-NL" sz="1000">
                  <a:solidFill>
                    <a:schemeClr val="hlink"/>
                  </a:solidFill>
                  <a:latin typeface="Courier New" charset="0"/>
                </a:rPr>
                <a:t>F</a:t>
              </a:r>
              <a:r>
                <a:rPr lang="nl-NL" sz="1000">
                  <a:latin typeface="Courier New" charset="0"/>
                </a:rPr>
                <a:t>RGSFSHL</a:t>
              </a:r>
            </a:p>
            <a:p>
              <a:pPr>
                <a:lnSpc>
                  <a:spcPct val="110000"/>
                </a:lnSpc>
              </a:pPr>
              <a:r>
                <a:rPr lang="nl-NL" sz="1000">
                  <a:latin typeface="Courier New" charset="0"/>
                </a:rPr>
                <a:t>E</a:t>
              </a:r>
              <a:r>
                <a:rPr lang="nl-NL" sz="1000">
                  <a:solidFill>
                    <a:schemeClr val="hlink"/>
                  </a:solidFill>
                  <a:latin typeface="Courier New" charset="0"/>
                </a:rPr>
                <a:t>F</a:t>
              </a:r>
              <a:r>
                <a:rPr lang="nl-NL" sz="1000">
                  <a:latin typeface="Courier New" charset="0"/>
                </a:rPr>
                <a:t>KGAFQHV</a:t>
              </a:r>
            </a:p>
            <a:p>
              <a:pPr>
                <a:lnSpc>
                  <a:spcPct val="110000"/>
                </a:lnSpc>
              </a:pPr>
              <a:r>
                <a:rPr lang="nl-NL" sz="1000">
                  <a:latin typeface="Courier New" charset="0"/>
                </a:rPr>
                <a:t>E</a:t>
              </a:r>
              <a:r>
                <a:rPr lang="nl-NL" sz="1000">
                  <a:solidFill>
                    <a:schemeClr val="hlink"/>
                  </a:solidFill>
                  <a:latin typeface="Courier New" charset="0"/>
                </a:rPr>
                <a:t>F</a:t>
              </a:r>
              <a:r>
                <a:rPr lang="nl-NL" sz="1000">
                  <a:latin typeface="Courier New" charset="0"/>
                </a:rPr>
                <a:t>KVSWNHM</a:t>
              </a:r>
            </a:p>
            <a:p>
              <a:pPr>
                <a:lnSpc>
                  <a:spcPct val="110000"/>
                </a:lnSpc>
              </a:pPr>
              <a:r>
                <a:rPr lang="nl-NL" sz="1000">
                  <a:latin typeface="Courier New" charset="0"/>
                </a:rPr>
                <a:t>L</a:t>
              </a:r>
              <a:r>
                <a:rPr lang="nl-NL" sz="1000">
                  <a:solidFill>
                    <a:schemeClr val="hlink"/>
                  </a:solidFill>
                  <a:latin typeface="Courier New" charset="0"/>
                </a:rPr>
                <a:t>F</a:t>
              </a:r>
              <a:r>
                <a:rPr lang="nl-NL" sz="1000">
                  <a:latin typeface="Courier New" charset="0"/>
                </a:rPr>
                <a:t>RLTWHHV</a:t>
              </a:r>
            </a:p>
            <a:p>
              <a:pPr>
                <a:lnSpc>
                  <a:spcPct val="110000"/>
                </a:lnSpc>
              </a:pPr>
              <a:r>
                <a:rPr lang="nl-NL" sz="1000">
                  <a:latin typeface="Courier New" charset="0"/>
                </a:rPr>
                <a:t>I</a:t>
              </a:r>
              <a:r>
                <a:rPr lang="nl-NL" sz="1000">
                  <a:solidFill>
                    <a:schemeClr val="hlink"/>
                  </a:solidFill>
                  <a:latin typeface="Courier New" charset="0"/>
                </a:rPr>
                <a:t>Y</a:t>
              </a:r>
              <a:r>
                <a:rPr lang="nl-NL" sz="1000">
                  <a:latin typeface="Courier New" charset="0"/>
                </a:rPr>
                <a:t>ANKWAHV</a:t>
              </a:r>
            </a:p>
            <a:p>
              <a:pPr>
                <a:lnSpc>
                  <a:spcPct val="110000"/>
                </a:lnSpc>
              </a:pPr>
              <a:r>
                <a:rPr lang="nl-NL" sz="1000">
                  <a:latin typeface="Courier New" charset="0"/>
                </a:rPr>
                <a:t>E</a:t>
              </a:r>
              <a:r>
                <a:rPr lang="nl-NL" sz="1000">
                  <a:solidFill>
                    <a:srgbClr val="FF0000"/>
                  </a:solidFill>
                  <a:latin typeface="Courier New" charset="0"/>
                </a:rPr>
                <a:t>F</a:t>
              </a:r>
              <a:r>
                <a:rPr lang="nl-NL" sz="1000">
                  <a:latin typeface="Courier New" charset="0"/>
                </a:rPr>
                <a:t>EPSYPHI</a:t>
              </a:r>
            </a:p>
          </p:txBody>
        </p:sp>
        <p:sp>
          <p:nvSpPr>
            <p:cNvPr id="1377324" name="Text Box 44"/>
            <p:cNvSpPr txBox="1">
              <a:spLocks noChangeArrowheads="1"/>
            </p:cNvSpPr>
            <p:nvPr/>
          </p:nvSpPr>
          <p:spPr bwMode="auto">
            <a:xfrm>
              <a:off x="768" y="2671"/>
              <a:ext cx="1466" cy="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nl-NL" sz="1400"/>
                <a:t>Bioinformatic predictions</a:t>
              </a:r>
              <a:endParaRPr lang="nl-NL" b="0"/>
            </a:p>
          </p:txBody>
        </p:sp>
        <p:pic>
          <p:nvPicPr>
            <p:cNvPr id="1377325" name="Picture 45" descr="adronexin-pred.gif                                             0002F9C9&#10;Bonvino HD                     B746CC0A:"/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 rot="5389861">
              <a:off x="1435" y="2981"/>
              <a:ext cx="657" cy="455"/>
            </a:xfrm>
            <a:prstGeom prst="rect">
              <a:avLst/>
            </a:prstGeom>
            <a:noFill/>
          </p:spPr>
        </p:pic>
        <p:sp>
          <p:nvSpPr>
            <p:cNvPr id="1377326" name="AutoShape 46"/>
            <p:cNvSpPr>
              <a:spLocks noChangeArrowheads="1"/>
            </p:cNvSpPr>
            <p:nvPr/>
          </p:nvSpPr>
          <p:spPr bwMode="auto">
            <a:xfrm>
              <a:off x="1248" y="3120"/>
              <a:ext cx="240" cy="96"/>
            </a:xfrm>
            <a:prstGeom prst="rightArrow">
              <a:avLst>
                <a:gd name="adj1" fmla="val 50000"/>
                <a:gd name="adj2" fmla="val 62500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9" name="Group 47"/>
          <p:cNvGrpSpPr>
            <a:grpSpLocks/>
          </p:cNvGrpSpPr>
          <p:nvPr/>
        </p:nvGrpSpPr>
        <p:grpSpPr bwMode="auto">
          <a:xfrm>
            <a:off x="3198813" y="4660640"/>
            <a:ext cx="3430587" cy="1169988"/>
            <a:chOff x="2256" y="3168"/>
            <a:chExt cx="2161" cy="737"/>
          </a:xfrm>
        </p:grpSpPr>
        <p:pic>
          <p:nvPicPr>
            <p:cNvPr id="1377328" name="Picture 48" descr="RCS-NMR.gif                                                    00227B87&#10;Bonvino HD                     B746CC0A:"/>
            <p:cNvPicPr>
              <a:picLocks noChangeAspect="1" noChangeArrowheads="1"/>
            </p:cNvPicPr>
            <p:nvPr/>
          </p:nvPicPr>
          <p:blipFill>
            <a:blip r:embed="rId13"/>
            <a:srcRect/>
            <a:stretch>
              <a:fillRect/>
            </a:stretch>
          </p:blipFill>
          <p:spPr bwMode="auto">
            <a:xfrm>
              <a:off x="2304" y="3264"/>
              <a:ext cx="1935" cy="517"/>
            </a:xfrm>
            <a:prstGeom prst="rect">
              <a:avLst/>
            </a:prstGeom>
            <a:noFill/>
          </p:spPr>
        </p:pic>
        <p:sp>
          <p:nvSpPr>
            <p:cNvPr id="1377329" name="Text Box 49"/>
            <p:cNvSpPr txBox="1">
              <a:spLocks noChangeArrowheads="1"/>
            </p:cNvSpPr>
            <p:nvPr/>
          </p:nvSpPr>
          <p:spPr bwMode="auto">
            <a:xfrm>
              <a:off x="2544" y="3168"/>
              <a:ext cx="1273" cy="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NMR anisotropy data</a:t>
              </a:r>
            </a:p>
          </p:txBody>
        </p:sp>
        <p:sp>
          <p:nvSpPr>
            <p:cNvPr id="1377330" name="Text Box 50"/>
            <p:cNvSpPr txBox="1">
              <a:spLocks noChangeArrowheads="1"/>
            </p:cNvSpPr>
            <p:nvPr/>
          </p:nvSpPr>
          <p:spPr bwMode="auto">
            <a:xfrm>
              <a:off x="2256" y="3713"/>
              <a:ext cx="216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/>
                <a:t>RDCs, para-restraints, diffusion anisotropy</a:t>
              </a:r>
            </a:p>
          </p:txBody>
        </p:sp>
      </p:grpSp>
      <p:grpSp>
        <p:nvGrpSpPr>
          <p:cNvPr id="10" name="Group 51"/>
          <p:cNvGrpSpPr>
            <a:grpSpLocks/>
          </p:cNvGrpSpPr>
          <p:nvPr/>
        </p:nvGrpSpPr>
        <p:grpSpPr bwMode="auto">
          <a:xfrm>
            <a:off x="5334000" y="1155440"/>
            <a:ext cx="762000" cy="593725"/>
            <a:chOff x="2784" y="1152"/>
            <a:chExt cx="2496" cy="1943"/>
          </a:xfrm>
        </p:grpSpPr>
        <p:pic>
          <p:nvPicPr>
            <p:cNvPr id="1377332" name="Picture 52" descr="sat-transfer.gif                                               00227B87&#10;Bonvino HD                     B746CC0A:"/>
            <p:cNvPicPr>
              <a:picLocks noChangeAspect="1" noChangeArrowheads="1"/>
            </p:cNvPicPr>
            <p:nvPr/>
          </p:nvPicPr>
          <p:blipFill>
            <a:blip r:embed="rId14"/>
            <a:srcRect/>
            <a:stretch>
              <a:fillRect/>
            </a:stretch>
          </p:blipFill>
          <p:spPr bwMode="auto">
            <a:xfrm>
              <a:off x="2784" y="1344"/>
              <a:ext cx="1592" cy="1751"/>
            </a:xfrm>
            <a:prstGeom prst="rect">
              <a:avLst/>
            </a:prstGeom>
            <a:noFill/>
          </p:spPr>
        </p:pic>
        <p:sp>
          <p:nvSpPr>
            <p:cNvPr id="1377333" name="AutoShape 53"/>
            <p:cNvSpPr>
              <a:spLocks noChangeArrowheads="1"/>
            </p:cNvSpPr>
            <p:nvPr/>
          </p:nvSpPr>
          <p:spPr bwMode="auto">
            <a:xfrm flipH="1">
              <a:off x="4464" y="1152"/>
              <a:ext cx="816" cy="1008"/>
            </a:xfrm>
            <a:prstGeom prst="lightningBolt">
              <a:avLst/>
            </a:prstGeom>
            <a:solidFill>
              <a:srgbClr val="FFFA05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sp>
        <p:nvSpPr>
          <p:cNvPr id="1377334" name="Text Box 54"/>
          <p:cNvSpPr txBox="1">
            <a:spLocks noChangeArrowheads="1"/>
          </p:cNvSpPr>
          <p:nvPr/>
        </p:nvSpPr>
        <p:spPr bwMode="auto">
          <a:xfrm>
            <a:off x="4953000" y="774440"/>
            <a:ext cx="20574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400"/>
              <a:t>NMR crosssaturation</a:t>
            </a:r>
          </a:p>
        </p:txBody>
      </p:sp>
      <p:grpSp>
        <p:nvGrpSpPr>
          <p:cNvPr id="11" name="Group 55"/>
          <p:cNvGrpSpPr>
            <a:grpSpLocks/>
          </p:cNvGrpSpPr>
          <p:nvPr/>
        </p:nvGrpSpPr>
        <p:grpSpPr bwMode="auto">
          <a:xfrm>
            <a:off x="6400800" y="4062153"/>
            <a:ext cx="1676400" cy="1284287"/>
            <a:chOff x="3984" y="2832"/>
            <a:chExt cx="1056" cy="809"/>
          </a:xfrm>
        </p:grpSpPr>
        <p:pic>
          <p:nvPicPr>
            <p:cNvPr id="1377336" name="Picture 56" descr="cryoem-picture.gif                                             00227B87&#10;Bonvino HD                     B746CC0A:"/>
            <p:cNvPicPr>
              <a:picLocks noChangeAspect="1" noChangeArrowheads="1"/>
            </p:cNvPicPr>
            <p:nvPr/>
          </p:nvPicPr>
          <p:blipFill>
            <a:blip r:embed="rId15"/>
            <a:srcRect/>
            <a:stretch>
              <a:fillRect/>
            </a:stretch>
          </p:blipFill>
          <p:spPr bwMode="auto">
            <a:xfrm>
              <a:off x="4272" y="3120"/>
              <a:ext cx="528" cy="521"/>
            </a:xfrm>
            <a:prstGeom prst="rect">
              <a:avLst/>
            </a:prstGeom>
            <a:noFill/>
          </p:spPr>
        </p:pic>
        <p:sp>
          <p:nvSpPr>
            <p:cNvPr id="1377337" name="Text Box 57"/>
            <p:cNvSpPr txBox="1">
              <a:spLocks noChangeArrowheads="1"/>
            </p:cNvSpPr>
            <p:nvPr/>
          </p:nvSpPr>
          <p:spPr bwMode="auto">
            <a:xfrm>
              <a:off x="3984" y="2832"/>
              <a:ext cx="1056" cy="3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Other sources</a:t>
              </a:r>
            </a:p>
            <a:p>
              <a:r>
                <a:rPr lang="en-US" sz="1200"/>
                <a:t>e.g. SAXS, cryoEM</a:t>
              </a:r>
            </a:p>
          </p:txBody>
        </p:sp>
      </p:grpSp>
      <p:sp>
        <p:nvSpPr>
          <p:cNvPr id="1377338" name="AutoShape 58"/>
          <p:cNvSpPr>
            <a:spLocks noChangeArrowheads="1"/>
          </p:cNvSpPr>
          <p:nvPr/>
        </p:nvSpPr>
        <p:spPr bwMode="auto">
          <a:xfrm rot="244115">
            <a:off x="1905000" y="2755640"/>
            <a:ext cx="685800" cy="228600"/>
          </a:xfrm>
          <a:prstGeom prst="rightArrow">
            <a:avLst>
              <a:gd name="adj1" fmla="val 50000"/>
              <a:gd name="adj2" fmla="val 75000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377339" name="AutoShape 59"/>
          <p:cNvSpPr>
            <a:spLocks noChangeArrowheads="1"/>
          </p:cNvSpPr>
          <p:nvPr/>
        </p:nvSpPr>
        <p:spPr bwMode="auto">
          <a:xfrm rot="2021405">
            <a:off x="2286000" y="1993640"/>
            <a:ext cx="685800" cy="228600"/>
          </a:xfrm>
          <a:prstGeom prst="rightArrow">
            <a:avLst>
              <a:gd name="adj1" fmla="val 50000"/>
              <a:gd name="adj2" fmla="val 75000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377340" name="AutoShape 60"/>
          <p:cNvSpPr>
            <a:spLocks noChangeArrowheads="1"/>
          </p:cNvSpPr>
          <p:nvPr/>
        </p:nvSpPr>
        <p:spPr bwMode="auto">
          <a:xfrm rot="5467648">
            <a:off x="3543300" y="1803140"/>
            <a:ext cx="457200" cy="228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377341" name="AutoShape 61"/>
          <p:cNvSpPr>
            <a:spLocks noChangeArrowheads="1"/>
          </p:cNvSpPr>
          <p:nvPr/>
        </p:nvSpPr>
        <p:spPr bwMode="auto">
          <a:xfrm rot="-1401931">
            <a:off x="1981200" y="3593840"/>
            <a:ext cx="685800" cy="228600"/>
          </a:xfrm>
          <a:prstGeom prst="rightArrow">
            <a:avLst>
              <a:gd name="adj1" fmla="val 50000"/>
              <a:gd name="adj2" fmla="val 75000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377342" name="AutoShape 62"/>
          <p:cNvSpPr>
            <a:spLocks noChangeArrowheads="1"/>
          </p:cNvSpPr>
          <p:nvPr/>
        </p:nvSpPr>
        <p:spPr bwMode="auto">
          <a:xfrm rot="-2713508">
            <a:off x="2667000" y="4051040"/>
            <a:ext cx="533400" cy="228600"/>
          </a:xfrm>
          <a:prstGeom prst="rightArrow">
            <a:avLst>
              <a:gd name="adj1" fmla="val 50000"/>
              <a:gd name="adj2" fmla="val 58333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377343" name="AutoShape 63"/>
          <p:cNvSpPr>
            <a:spLocks noChangeArrowheads="1"/>
          </p:cNvSpPr>
          <p:nvPr/>
        </p:nvSpPr>
        <p:spPr bwMode="auto">
          <a:xfrm rot="-5371273">
            <a:off x="3886200" y="4203440"/>
            <a:ext cx="533400" cy="228600"/>
          </a:xfrm>
          <a:prstGeom prst="rightArrow">
            <a:avLst>
              <a:gd name="adj1" fmla="val 50000"/>
              <a:gd name="adj2" fmla="val 58333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377344" name="AutoShape 64"/>
          <p:cNvSpPr>
            <a:spLocks noChangeArrowheads="1"/>
          </p:cNvSpPr>
          <p:nvPr/>
        </p:nvSpPr>
        <p:spPr bwMode="auto">
          <a:xfrm rot="7802401">
            <a:off x="4838700" y="1896803"/>
            <a:ext cx="609600" cy="228600"/>
          </a:xfrm>
          <a:prstGeom prst="rightArrow">
            <a:avLst>
              <a:gd name="adj1" fmla="val 50000"/>
              <a:gd name="adj2" fmla="val 66667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0702164"/>
      </p:ext>
    </p:extLst>
  </p:cSld>
  <p:clrMapOvr>
    <a:masterClrMapping/>
  </p:clrMapOvr>
  <p:transition xmlns:p14="http://schemas.microsoft.com/office/powerpoint/2010/main">
    <p:zoom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Preview of “2010_(de+Vries)_The+HADDOCK+web+server+for+data-driven+biomolecular+docking-2.pdf”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950" y="1381320"/>
            <a:ext cx="5880100" cy="5458508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  <p:sp>
        <p:nvSpPr>
          <p:cNvPr id="6" name="Rettangolo 5"/>
          <p:cNvSpPr/>
          <p:nvPr/>
        </p:nvSpPr>
        <p:spPr>
          <a:xfrm>
            <a:off x="222732" y="975848"/>
            <a:ext cx="8991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dirty="0" smtClean="0">
                <a:solidFill>
                  <a:srgbClr val="FFFFFF"/>
                </a:solidFill>
                <a:latin typeface="Corbel"/>
                <a:cs typeface="Corbel"/>
              </a:rPr>
              <a:t>de Vries et al., Nature </a:t>
            </a:r>
            <a:r>
              <a:rPr lang="it-IT" sz="1400" dirty="0" err="1" smtClean="0">
                <a:solidFill>
                  <a:srgbClr val="FFFFFF"/>
                </a:solidFill>
                <a:latin typeface="Corbel"/>
                <a:cs typeface="Corbel"/>
              </a:rPr>
              <a:t>Protocols</a:t>
            </a:r>
            <a:r>
              <a:rPr lang="it-IT" sz="1400" dirty="0" smtClean="0">
                <a:solidFill>
                  <a:srgbClr val="FFFFFF"/>
                </a:solidFill>
                <a:latin typeface="Corbel"/>
                <a:cs typeface="Corbel"/>
              </a:rPr>
              <a:t>, 2010 </a:t>
            </a:r>
            <a:endParaRPr lang="it-IT" sz="1400" dirty="0">
              <a:solidFill>
                <a:srgbClr val="FFFFFF"/>
              </a:solidFill>
              <a:latin typeface="Corbel"/>
              <a:cs typeface="Corbel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222732" y="410647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 smtClean="0">
                <a:solidFill>
                  <a:srgbClr val="FFFFFF"/>
                </a:solidFill>
                <a:latin typeface="Corbel"/>
                <a:cs typeface="Corbel"/>
              </a:rPr>
              <a:t>Parameters supported by the various HADDOCK web interfaces</a:t>
            </a:r>
            <a:endParaRPr lang="it-IT" sz="2400" b="1" dirty="0">
              <a:solidFill>
                <a:srgbClr val="FFFFFF"/>
              </a:solidFill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413997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2197979" y="141999"/>
            <a:ext cx="507493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smtClean="0">
                <a:latin typeface="Corbel"/>
                <a:cs typeface="Corbel"/>
              </a:rPr>
              <a:t>Example of HADDOCK output</a:t>
            </a:r>
            <a:endParaRPr lang="it-IT" sz="2800" b="1" dirty="0">
              <a:latin typeface="Corbel"/>
              <a:cs typeface="Corbel"/>
            </a:endParaRPr>
          </a:p>
        </p:txBody>
      </p:sp>
      <p:pic>
        <p:nvPicPr>
          <p:cNvPr id="8" name="Immagine 7" descr="Preview of “2010_(de+Vries)_The+HADDOCK+web+server+for+data-driven+biomolecular+docking-2.pdf”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668" y="781110"/>
            <a:ext cx="4009786" cy="56743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Immagine 8" descr="Preview of “2010_(de+Vries)_The+HADDOCK+web+server+for+data-driven+biomolecular+docking-2.pdf”.pdf"/>
          <p:cNvPicPr>
            <a:picLocks noChangeAspect="1"/>
          </p:cNvPicPr>
          <p:nvPr/>
        </p:nvPicPr>
        <p:blipFill>
          <a:blip r:embed="rId4"/>
          <a:srcRect t="34762" r="43413" b="46667"/>
          <a:stretch>
            <a:fillRect/>
          </a:stretch>
        </p:blipFill>
        <p:spPr>
          <a:xfrm>
            <a:off x="458925" y="2286000"/>
            <a:ext cx="5332275" cy="247650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2" name="Gruppo 11"/>
          <p:cNvGrpSpPr/>
          <p:nvPr/>
        </p:nvGrpSpPr>
        <p:grpSpPr>
          <a:xfrm>
            <a:off x="0" y="841471"/>
            <a:ext cx="4988980" cy="5178329"/>
            <a:chOff x="0" y="841471"/>
            <a:chExt cx="4988980" cy="5178329"/>
          </a:xfrm>
        </p:grpSpPr>
        <p:pic>
          <p:nvPicPr>
            <p:cNvPr id="10" name="Immagine 9" descr="Preview of “2010_(de+Vries)_The+HADDOCK+web+server+for+data-driven+biomolecular+docking-2.pdf”.pdf"/>
            <p:cNvPicPr>
              <a:picLocks noChangeAspect="1"/>
            </p:cNvPicPr>
            <p:nvPr/>
          </p:nvPicPr>
          <p:blipFill>
            <a:blip r:embed="rId5"/>
            <a:srcRect l="7353" t="67180" r="44026" b="13333"/>
            <a:stretch>
              <a:fillRect/>
            </a:stretch>
          </p:blipFill>
          <p:spPr>
            <a:xfrm>
              <a:off x="152400" y="3276600"/>
              <a:ext cx="4836580" cy="27432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Rettangolo 10"/>
            <p:cNvSpPr/>
            <p:nvPr/>
          </p:nvSpPr>
          <p:spPr>
            <a:xfrm>
              <a:off x="0" y="841471"/>
              <a:ext cx="4477365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2000" dirty="0">
                  <a:latin typeface="Corbel"/>
                  <a:cs typeface="Corbel"/>
                </a:rPr>
                <a:t>I</a:t>
              </a:r>
              <a:r>
                <a:rPr lang="it-IT" sz="2000" dirty="0" smtClean="0">
                  <a:latin typeface="Corbel"/>
                  <a:cs typeface="Corbel"/>
                </a:rPr>
                <a:t>n this case additional experimental information has to be taken into account to completely rule out alternatives to the </a:t>
              </a:r>
              <a:r>
                <a:rPr lang="it-IT" sz="2000" dirty="0" err="1" smtClean="0">
                  <a:latin typeface="Corbel"/>
                  <a:cs typeface="Corbel"/>
                </a:rPr>
                <a:t>highest-scoring</a:t>
              </a:r>
              <a:r>
                <a:rPr lang="it-IT" sz="2000" dirty="0" smtClean="0">
                  <a:latin typeface="Corbel"/>
                  <a:cs typeface="Corbel"/>
                </a:rPr>
                <a:t> </a:t>
              </a:r>
              <a:r>
                <a:rPr lang="it-IT" sz="2000" dirty="0" err="1" smtClean="0">
                  <a:latin typeface="Corbel"/>
                  <a:cs typeface="Corbel"/>
                </a:rPr>
                <a:t>solution</a:t>
              </a:r>
              <a:r>
                <a:rPr lang="it-IT" sz="2000" dirty="0" smtClean="0">
                  <a:latin typeface="Corbel"/>
                  <a:cs typeface="Corbel"/>
                </a:rPr>
                <a:t> </a:t>
              </a:r>
              <a:endParaRPr lang="it-IT" sz="2000" dirty="0">
                <a:latin typeface="Corbel"/>
                <a:cs typeface="Corbel"/>
              </a:endParaRPr>
            </a:p>
          </p:txBody>
        </p:sp>
      </p:grpSp>
      <p:sp>
        <p:nvSpPr>
          <p:cNvPr id="13" name="Rettangolo 5"/>
          <p:cNvSpPr/>
          <p:nvPr/>
        </p:nvSpPr>
        <p:spPr>
          <a:xfrm>
            <a:off x="76200" y="6519446"/>
            <a:ext cx="8991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dirty="0" smtClean="0">
                <a:latin typeface="Corbel"/>
                <a:cs typeface="Corbel"/>
              </a:rPr>
              <a:t>de Vries et al., Nature </a:t>
            </a:r>
            <a:r>
              <a:rPr lang="it-IT" sz="1400" dirty="0" err="1" smtClean="0">
                <a:latin typeface="Corbel"/>
                <a:cs typeface="Corbel"/>
              </a:rPr>
              <a:t>Protocols</a:t>
            </a:r>
            <a:r>
              <a:rPr lang="it-IT" sz="1400" dirty="0" smtClean="0">
                <a:latin typeface="Corbel"/>
                <a:cs typeface="Corbel"/>
              </a:rPr>
              <a:t>, 2010 </a:t>
            </a:r>
            <a:endParaRPr lang="it-IT" sz="1400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919058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11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Prediction of protein-protein interactions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4315"/>
            <a:ext cx="8229600" cy="45259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>
                <a:latin typeface="Corbel"/>
                <a:cs typeface="Corbel"/>
              </a:rPr>
              <a:t>Phylogenetic profiling</a:t>
            </a:r>
          </a:p>
          <a:p>
            <a:r>
              <a:rPr lang="en-US" dirty="0">
                <a:latin typeface="Corbel"/>
                <a:cs typeface="Corbel"/>
              </a:rPr>
              <a:t>Prediction of co-evolved protein pairs based on similar phylogenetic </a:t>
            </a:r>
            <a:r>
              <a:rPr lang="en-US" dirty="0" smtClean="0">
                <a:latin typeface="Corbel"/>
                <a:cs typeface="Corbel"/>
              </a:rPr>
              <a:t>trees</a:t>
            </a:r>
          </a:p>
          <a:p>
            <a:r>
              <a:rPr lang="en-US" dirty="0">
                <a:latin typeface="Corbel"/>
                <a:cs typeface="Corbel"/>
              </a:rPr>
              <a:t>Rosetta stone </a:t>
            </a:r>
            <a:r>
              <a:rPr lang="en-US" dirty="0" smtClean="0">
                <a:latin typeface="Corbel"/>
                <a:cs typeface="Corbel"/>
              </a:rPr>
              <a:t>method</a:t>
            </a:r>
          </a:p>
          <a:p>
            <a:r>
              <a:rPr lang="en-US" dirty="0" smtClean="0">
                <a:latin typeface="Corbel"/>
                <a:cs typeface="Corbel"/>
              </a:rPr>
              <a:t>Association methods</a:t>
            </a:r>
          </a:p>
          <a:p>
            <a:r>
              <a:rPr lang="en-US" dirty="0" smtClean="0">
                <a:latin typeface="Corbel"/>
                <a:cs typeface="Corbel"/>
              </a:rPr>
              <a:t>Bayesian </a:t>
            </a:r>
            <a:r>
              <a:rPr lang="en-US" dirty="0">
                <a:latin typeface="Corbel"/>
                <a:cs typeface="Corbel"/>
              </a:rPr>
              <a:t>network </a:t>
            </a:r>
            <a:r>
              <a:rPr lang="en-US" dirty="0" err="1" smtClean="0">
                <a:latin typeface="Corbel"/>
                <a:cs typeface="Corbel"/>
              </a:rPr>
              <a:t>modelling</a:t>
            </a:r>
            <a:endParaRPr lang="en-US" dirty="0" smtClean="0">
              <a:latin typeface="Corbel"/>
              <a:cs typeface="Corbel"/>
            </a:endParaRPr>
          </a:p>
          <a:p>
            <a:r>
              <a:rPr lang="en-US" dirty="0">
                <a:latin typeface="Corbel"/>
                <a:cs typeface="Corbel"/>
              </a:rPr>
              <a:t>Domain-pair exclusion </a:t>
            </a:r>
            <a:r>
              <a:rPr lang="en-US" dirty="0" smtClean="0">
                <a:latin typeface="Corbel"/>
                <a:cs typeface="Corbel"/>
              </a:rPr>
              <a:t>analysis</a:t>
            </a:r>
          </a:p>
          <a:p>
            <a:r>
              <a:rPr lang="en-US" dirty="0">
                <a:latin typeface="Corbel"/>
                <a:cs typeface="Corbel"/>
              </a:rPr>
              <a:t>Supervised learning problem</a:t>
            </a:r>
            <a:endParaRPr lang="en-US" dirty="0" smtClean="0">
              <a:latin typeface="Corbel"/>
              <a:cs typeface="Corbel"/>
            </a:endParaRPr>
          </a:p>
          <a:p>
            <a:r>
              <a:rPr lang="en-US" dirty="0">
                <a:latin typeface="Corbel"/>
                <a:cs typeface="Corbel"/>
              </a:rPr>
              <a:t>Gene </a:t>
            </a:r>
            <a:r>
              <a:rPr lang="en-US" dirty="0" smtClean="0">
                <a:latin typeface="Corbel"/>
                <a:cs typeface="Corbel"/>
              </a:rPr>
              <a:t>fusion</a:t>
            </a:r>
          </a:p>
          <a:p>
            <a:r>
              <a:rPr lang="en-US" b="1" dirty="0">
                <a:solidFill>
                  <a:srgbClr val="FF0000"/>
                </a:solidFill>
                <a:latin typeface="Corbel"/>
                <a:cs typeface="Corbel"/>
              </a:rPr>
              <a:t>Classification </a:t>
            </a:r>
            <a:r>
              <a:rPr lang="en-US" b="1" dirty="0" smtClean="0">
                <a:solidFill>
                  <a:srgbClr val="FF0000"/>
                </a:solidFill>
                <a:latin typeface="Corbel"/>
                <a:cs typeface="Corbel"/>
              </a:rPr>
              <a:t>methods</a:t>
            </a:r>
          </a:p>
          <a:p>
            <a:r>
              <a:rPr lang="en-US" b="1" dirty="0">
                <a:solidFill>
                  <a:srgbClr val="FF0000"/>
                </a:solidFill>
                <a:latin typeface="Corbel"/>
                <a:cs typeface="Corbel"/>
              </a:rPr>
              <a:t>Inference of interactions from homologous </a:t>
            </a:r>
            <a:r>
              <a:rPr lang="en-US" b="1" dirty="0" smtClean="0">
                <a:solidFill>
                  <a:srgbClr val="FF0000"/>
                </a:solidFill>
                <a:latin typeface="Corbel"/>
                <a:cs typeface="Corbel"/>
              </a:rPr>
              <a:t>structures</a:t>
            </a:r>
          </a:p>
          <a:p>
            <a:r>
              <a:rPr lang="en-US" b="1" dirty="0">
                <a:solidFill>
                  <a:srgbClr val="FF0000"/>
                </a:solidFill>
                <a:latin typeface="Corbel"/>
                <a:cs typeface="Corbel"/>
              </a:rPr>
              <a:t>Identification of structural </a:t>
            </a:r>
            <a:r>
              <a:rPr lang="en-US" b="1" dirty="0" smtClean="0">
                <a:solidFill>
                  <a:srgbClr val="FF0000"/>
                </a:solidFill>
                <a:latin typeface="Corbel"/>
                <a:cs typeface="Corbel"/>
              </a:rPr>
              <a:t>patterns (hot spots)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rbel"/>
                <a:cs typeface="Corbel"/>
              </a:rPr>
              <a:t>Protein-protein docking</a:t>
            </a:r>
            <a:endParaRPr lang="en-US" b="1" dirty="0">
              <a:solidFill>
                <a:srgbClr val="FF0000"/>
              </a:solidFill>
              <a:latin typeface="Corbel"/>
              <a:cs typeface="Corbel"/>
            </a:endParaRPr>
          </a:p>
          <a:p>
            <a:endParaRPr lang="en-US" dirty="0">
              <a:latin typeface="Corbel"/>
              <a:cs typeface="Corbel"/>
            </a:endParaRPr>
          </a:p>
          <a:p>
            <a:endParaRPr lang="en-US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77142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ract16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00" y="0"/>
            <a:ext cx="70523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7273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ract17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0"/>
            <a:ext cx="65519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942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695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solidFill>
                  <a:srgbClr val="FFFFFF"/>
                </a:solidFill>
              </a:rPr>
              <a:t>ClusPro</a:t>
            </a:r>
            <a:r>
              <a:rPr lang="en-US" dirty="0" smtClean="0">
                <a:solidFill>
                  <a:srgbClr val="FFFFFF"/>
                </a:solidFill>
              </a:rPr>
              <a:t/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3100" dirty="0" smtClean="0">
                <a:solidFill>
                  <a:srgbClr val="FFFFFF"/>
                </a:solidFill>
              </a:rPr>
              <a:t>http</a:t>
            </a:r>
            <a:r>
              <a:rPr lang="en-US" sz="3100" dirty="0">
                <a:solidFill>
                  <a:srgbClr val="FFFFFF"/>
                </a:solidFill>
              </a:rPr>
              <a:t>://</a:t>
            </a:r>
            <a:r>
              <a:rPr lang="en-US" sz="3100" dirty="0" err="1">
                <a:solidFill>
                  <a:srgbClr val="FFFFFF"/>
                </a:solidFill>
              </a:rPr>
              <a:t>nrc.bu.edu</a:t>
            </a:r>
            <a:r>
              <a:rPr lang="en-US" sz="3100" dirty="0">
                <a:solidFill>
                  <a:srgbClr val="FFFFFF"/>
                </a:solidFill>
              </a:rPr>
              <a:t>/cluster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064" y="1681600"/>
            <a:ext cx="8694228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</a:t>
            </a:r>
            <a:r>
              <a:rPr lang="en-US" dirty="0" smtClean="0"/>
              <a:t>he first </a:t>
            </a:r>
            <a:r>
              <a:rPr lang="en-US" dirty="0"/>
              <a:t>fully automated, web-based program for </a:t>
            </a:r>
            <a:r>
              <a:rPr lang="en-US" dirty="0" smtClean="0"/>
              <a:t>the computational</a:t>
            </a:r>
            <a:r>
              <a:rPr lang="en-US" dirty="0"/>
              <a:t> </a:t>
            </a:r>
            <a:r>
              <a:rPr lang="en-US" dirty="0" smtClean="0"/>
              <a:t>docking </a:t>
            </a:r>
            <a:r>
              <a:rPr lang="en-US" dirty="0"/>
              <a:t>of protein structures</a:t>
            </a:r>
            <a:r>
              <a:rPr lang="en-US" dirty="0" smtClean="0"/>
              <a:t> </a:t>
            </a:r>
          </a:p>
          <a:p>
            <a:r>
              <a:rPr lang="en-US" dirty="0" smtClean="0"/>
              <a:t>The </a:t>
            </a:r>
            <a:r>
              <a:rPr lang="en-US" dirty="0"/>
              <a:t>docking algorithms </a:t>
            </a:r>
            <a:r>
              <a:rPr lang="en-US" dirty="0" smtClean="0"/>
              <a:t>evaluate billions </a:t>
            </a:r>
            <a:r>
              <a:rPr lang="en-US" dirty="0"/>
              <a:t>of putative complexes, retaining a </a:t>
            </a:r>
            <a:r>
              <a:rPr lang="en-US" dirty="0" smtClean="0"/>
              <a:t>preset number </a:t>
            </a:r>
            <a:r>
              <a:rPr lang="en-US" dirty="0"/>
              <a:t>with favorable surface </a:t>
            </a:r>
            <a:r>
              <a:rPr lang="en-US" dirty="0" smtClean="0"/>
              <a:t>complementarities </a:t>
            </a:r>
          </a:p>
          <a:p>
            <a:r>
              <a:rPr lang="en-US" dirty="0" smtClean="0"/>
              <a:t>A</a:t>
            </a:r>
            <a:r>
              <a:rPr lang="en-US" dirty="0"/>
              <a:t> </a:t>
            </a:r>
            <a:r>
              <a:rPr lang="en-US" dirty="0" smtClean="0"/>
              <a:t>filtering </a:t>
            </a:r>
            <a:r>
              <a:rPr lang="en-US" dirty="0"/>
              <a:t>method is then applied to this set of structures</a:t>
            </a:r>
            <a:r>
              <a:rPr lang="en-US" dirty="0" smtClean="0"/>
              <a:t>, selecting </a:t>
            </a:r>
            <a:r>
              <a:rPr lang="en-US" dirty="0"/>
              <a:t>those with good electrostatic </a:t>
            </a:r>
            <a:r>
              <a:rPr lang="en-US" dirty="0" smtClean="0"/>
              <a:t>and </a:t>
            </a:r>
            <a:r>
              <a:rPr lang="en-US" dirty="0" err="1" smtClean="0"/>
              <a:t>desolvation</a:t>
            </a:r>
            <a:r>
              <a:rPr lang="en-US" dirty="0" smtClean="0"/>
              <a:t> </a:t>
            </a:r>
            <a:r>
              <a:rPr lang="en-US" dirty="0"/>
              <a:t>free energies for further </a:t>
            </a:r>
            <a:r>
              <a:rPr lang="en-US" dirty="0" smtClean="0"/>
              <a:t>clustering </a:t>
            </a:r>
          </a:p>
          <a:p>
            <a:r>
              <a:rPr lang="en-US" dirty="0" smtClean="0"/>
              <a:t>The</a:t>
            </a:r>
            <a:r>
              <a:rPr lang="en-US" dirty="0"/>
              <a:t> </a:t>
            </a:r>
            <a:r>
              <a:rPr lang="en-US" dirty="0" smtClean="0"/>
              <a:t>program </a:t>
            </a:r>
            <a:r>
              <a:rPr lang="en-US" dirty="0"/>
              <a:t>output is a short list of putative </a:t>
            </a:r>
            <a:r>
              <a:rPr lang="en-US" dirty="0" smtClean="0"/>
              <a:t>complexes ranked </a:t>
            </a:r>
            <a:r>
              <a:rPr lang="en-US" dirty="0"/>
              <a:t>according to their </a:t>
            </a:r>
            <a:r>
              <a:rPr lang="en-US" dirty="0" smtClean="0"/>
              <a:t>clustering 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0576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480" y="1746720"/>
            <a:ext cx="8481249" cy="4525963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Corbel"/>
                <a:cs typeface="Corbel"/>
              </a:rPr>
              <a:t>User </a:t>
            </a:r>
            <a:r>
              <a:rPr lang="en-US" b="1" dirty="0">
                <a:solidFill>
                  <a:srgbClr val="000000"/>
                </a:solidFill>
                <a:latin typeface="Corbel"/>
                <a:cs typeface="Corbel"/>
              </a:rPr>
              <a:t>Input</a:t>
            </a:r>
            <a:r>
              <a:rPr lang="en-US" dirty="0">
                <a:solidFill>
                  <a:srgbClr val="000000"/>
                </a:solidFill>
                <a:latin typeface="Corbel"/>
                <a:cs typeface="Corbel"/>
              </a:rPr>
              <a:t>: PDB files of the 2 protein structures </a:t>
            </a:r>
            <a:endParaRPr lang="en-US" dirty="0" smtClean="0">
              <a:solidFill>
                <a:srgbClr val="000000"/>
              </a:solidFill>
              <a:latin typeface="Corbel"/>
              <a:cs typeface="Corbel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rbel"/>
                <a:cs typeface="Corbel"/>
              </a:rPr>
              <a:t>Output</a:t>
            </a:r>
            <a:r>
              <a:rPr lang="en-US" dirty="0">
                <a:solidFill>
                  <a:srgbClr val="000000"/>
                </a:solidFill>
                <a:latin typeface="Corbel"/>
                <a:cs typeface="Corbel"/>
              </a:rPr>
              <a:t>: 10 (default) top predictions of docked conformations </a:t>
            </a:r>
            <a:r>
              <a:rPr lang="en-US" dirty="0" smtClean="0">
                <a:solidFill>
                  <a:srgbClr val="000000"/>
                </a:solidFill>
                <a:latin typeface="Corbel"/>
                <a:cs typeface="Corbel"/>
              </a:rPr>
              <a:t>close </a:t>
            </a:r>
            <a:r>
              <a:rPr lang="en-US" dirty="0">
                <a:solidFill>
                  <a:srgbClr val="000000"/>
                </a:solidFill>
                <a:latin typeface="Corbel"/>
                <a:cs typeface="Corbel"/>
              </a:rPr>
              <a:t>to </a:t>
            </a:r>
            <a:r>
              <a:rPr lang="en-US" dirty="0" smtClean="0">
                <a:solidFill>
                  <a:srgbClr val="000000"/>
                </a:solidFill>
                <a:latin typeface="Corbel"/>
                <a:cs typeface="Corbel"/>
              </a:rPr>
              <a:t>the native </a:t>
            </a:r>
            <a:r>
              <a:rPr lang="en-US" dirty="0">
                <a:solidFill>
                  <a:srgbClr val="000000"/>
                </a:solidFill>
                <a:latin typeface="Corbel"/>
                <a:cs typeface="Corbel"/>
              </a:rPr>
              <a:t>structure</a:t>
            </a:r>
          </a:p>
          <a:p>
            <a:r>
              <a:rPr lang="en-US" dirty="0" smtClean="0"/>
              <a:t>Rigid </a:t>
            </a:r>
            <a:r>
              <a:rPr lang="en-US" dirty="0"/>
              <a:t>body </a:t>
            </a:r>
            <a:r>
              <a:rPr lang="en-US" dirty="0" smtClean="0"/>
              <a:t>docking </a:t>
            </a:r>
            <a:r>
              <a:rPr lang="en-US" dirty="0" smtClean="0">
                <a:solidFill>
                  <a:srgbClr val="000000"/>
                </a:solidFill>
                <a:latin typeface="Corbel"/>
                <a:cs typeface="Corbel"/>
              </a:rPr>
              <a:t>is </a:t>
            </a:r>
            <a:r>
              <a:rPr lang="en-US" dirty="0">
                <a:solidFill>
                  <a:srgbClr val="000000"/>
                </a:solidFill>
                <a:latin typeface="Corbel"/>
                <a:cs typeface="Corbel"/>
              </a:rPr>
              <a:t>performed using  2 established FFT-based docking programs (DOT and ZDOCK</a:t>
            </a:r>
            <a:r>
              <a:rPr lang="en-US" dirty="0" smtClean="0">
                <a:solidFill>
                  <a:srgbClr val="000000"/>
                </a:solidFill>
                <a:latin typeface="Corbel"/>
                <a:cs typeface="Corbel"/>
              </a:rPr>
              <a:t>)</a:t>
            </a:r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scoring </a:t>
            </a:r>
            <a:r>
              <a:rPr lang="en-US" dirty="0" smtClean="0"/>
              <a:t>is solely based on </a:t>
            </a:r>
            <a:r>
              <a:rPr lang="en-US" dirty="0"/>
              <a:t>the surface </a:t>
            </a:r>
            <a:r>
              <a:rPr lang="en-US" dirty="0" smtClean="0"/>
              <a:t>complementarity between </a:t>
            </a:r>
            <a:r>
              <a:rPr lang="en-US" dirty="0"/>
              <a:t>the two </a:t>
            </a:r>
            <a:r>
              <a:rPr lang="en-US" dirty="0" smtClean="0"/>
              <a:t>structures</a:t>
            </a:r>
          </a:p>
          <a:p>
            <a:r>
              <a:rPr lang="en-US" dirty="0"/>
              <a:t>O</a:t>
            </a:r>
            <a:r>
              <a:rPr lang="en-US" dirty="0" smtClean="0"/>
              <a:t>ver </a:t>
            </a:r>
            <a:r>
              <a:rPr lang="en-US" dirty="0"/>
              <a:t>2.7 </a:t>
            </a:r>
            <a:r>
              <a:rPr lang="en-US" dirty="0" smtClean="0"/>
              <a:t>10</a:t>
            </a:r>
            <a:r>
              <a:rPr lang="en-US" baseline="30000" dirty="0" smtClean="0"/>
              <a:t>10</a:t>
            </a:r>
            <a:r>
              <a:rPr lang="en-US" dirty="0" smtClean="0"/>
              <a:t>  </a:t>
            </a:r>
            <a:r>
              <a:rPr lang="en-US" dirty="0"/>
              <a:t>structures are evaluated</a:t>
            </a:r>
            <a:r>
              <a:rPr lang="en-US" dirty="0" smtClean="0"/>
              <a:t>, retaining </a:t>
            </a:r>
            <a:r>
              <a:rPr lang="en-US" dirty="0"/>
              <a:t>20 000 structures with the best surface </a:t>
            </a:r>
            <a:r>
              <a:rPr lang="en-US" dirty="0" smtClean="0"/>
              <a:t>complementarity scores</a:t>
            </a:r>
            <a:r>
              <a:rPr lang="en-US" dirty="0"/>
              <a:t>, which are then further subjected to </a:t>
            </a:r>
            <a:r>
              <a:rPr lang="en-US" dirty="0" smtClean="0"/>
              <a:t>an empirical free </a:t>
            </a:r>
            <a:r>
              <a:rPr lang="en-US" dirty="0"/>
              <a:t>energy filtering algorithm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17695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solidFill>
                  <a:srgbClr val="FFFFFF"/>
                </a:solidFill>
              </a:rPr>
              <a:t>ClusPro</a:t>
            </a:r>
            <a:r>
              <a:rPr lang="en-US" dirty="0" smtClean="0">
                <a:solidFill>
                  <a:srgbClr val="FFFFFF"/>
                </a:solidFill>
              </a:rPr>
              <a:t/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3100" dirty="0" smtClean="0">
                <a:solidFill>
                  <a:srgbClr val="FFFFFF"/>
                </a:solidFill>
              </a:rPr>
              <a:t>http</a:t>
            </a:r>
            <a:r>
              <a:rPr lang="en-US" sz="3100" dirty="0">
                <a:solidFill>
                  <a:srgbClr val="FFFFFF"/>
                </a:solidFill>
              </a:rPr>
              <a:t>://</a:t>
            </a:r>
            <a:r>
              <a:rPr lang="en-US" sz="3100" dirty="0" err="1">
                <a:solidFill>
                  <a:srgbClr val="FFFFFF"/>
                </a:solidFill>
              </a:rPr>
              <a:t>nrc.bu.edu</a:t>
            </a:r>
            <a:r>
              <a:rPr lang="en-US" sz="3100" dirty="0">
                <a:solidFill>
                  <a:srgbClr val="FFFFFF"/>
                </a:solidFill>
              </a:rPr>
              <a:t>/cluster</a:t>
            </a:r>
          </a:p>
        </p:txBody>
      </p:sp>
    </p:spTree>
    <p:extLst>
      <p:ext uri="{BB962C8B-B14F-4D97-AF65-F5344CB8AC3E}">
        <p14:creationId xmlns:p14="http://schemas.microsoft.com/office/powerpoint/2010/main" val="24045696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220" y="1746720"/>
            <a:ext cx="871051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</a:t>
            </a:r>
            <a:r>
              <a:rPr lang="en-US" dirty="0"/>
              <a:t>free energy of the </a:t>
            </a:r>
            <a:r>
              <a:rPr lang="en-US" dirty="0" smtClean="0"/>
              <a:t>complex structure </a:t>
            </a:r>
            <a:r>
              <a:rPr lang="en-US" dirty="0"/>
              <a:t>is typically dominated by van der Waals interactions</a:t>
            </a:r>
            <a:r>
              <a:rPr lang="en-US" dirty="0" smtClean="0"/>
              <a:t>, which </a:t>
            </a:r>
            <a:r>
              <a:rPr lang="en-US" dirty="0"/>
              <a:t>is a very noisy function and difficult to calculate</a:t>
            </a:r>
            <a:r>
              <a:rPr lang="en-US" dirty="0" smtClean="0"/>
              <a:t>, especially </a:t>
            </a:r>
            <a:r>
              <a:rPr lang="en-US" dirty="0"/>
              <a:t>with incorrect side-chain </a:t>
            </a:r>
            <a:r>
              <a:rPr lang="en-US" dirty="0" err="1" smtClean="0"/>
              <a:t>rotamers</a:t>
            </a:r>
            <a:endParaRPr lang="en-US" dirty="0"/>
          </a:p>
          <a:p>
            <a:r>
              <a:rPr lang="en-US" dirty="0" smtClean="0"/>
              <a:t>Therefore</a:t>
            </a:r>
            <a:r>
              <a:rPr lang="en-US" dirty="0"/>
              <a:t>, </a:t>
            </a:r>
            <a:r>
              <a:rPr lang="en-US" dirty="0" smtClean="0"/>
              <a:t>other </a:t>
            </a:r>
            <a:r>
              <a:rPr lang="en-US" dirty="0"/>
              <a:t>components of the binding free </a:t>
            </a:r>
            <a:r>
              <a:rPr lang="en-US" dirty="0" smtClean="0"/>
              <a:t>energy are used </a:t>
            </a:r>
            <a:r>
              <a:rPr lang="en-US" dirty="0"/>
              <a:t>to account for the noise of the van der Waals </a:t>
            </a:r>
            <a:r>
              <a:rPr lang="en-US" dirty="0" smtClean="0"/>
              <a:t>energies</a:t>
            </a:r>
          </a:p>
          <a:p>
            <a:pPr lvl="1"/>
            <a:r>
              <a:rPr lang="en-US" dirty="0" err="1"/>
              <a:t>D</a:t>
            </a:r>
            <a:r>
              <a:rPr lang="en-US" dirty="0" err="1" smtClean="0"/>
              <a:t>esolvation</a:t>
            </a:r>
            <a:r>
              <a:rPr lang="en-US" dirty="0" smtClean="0"/>
              <a:t> </a:t>
            </a:r>
            <a:r>
              <a:rPr lang="en-US" dirty="0"/>
              <a:t>free energy using </a:t>
            </a:r>
            <a:r>
              <a:rPr lang="en-US" dirty="0" smtClean="0"/>
              <a:t>the atomic </a:t>
            </a:r>
            <a:r>
              <a:rPr lang="en-US" dirty="0"/>
              <a:t>contact </a:t>
            </a:r>
            <a:r>
              <a:rPr lang="en-US" dirty="0" smtClean="0"/>
              <a:t>potential (statistical measure of </a:t>
            </a:r>
            <a:r>
              <a:rPr lang="en-US" dirty="0"/>
              <a:t>the </a:t>
            </a:r>
            <a:r>
              <a:rPr lang="en-US" dirty="0" err="1"/>
              <a:t>desolvation</a:t>
            </a:r>
            <a:r>
              <a:rPr lang="en-US" dirty="0"/>
              <a:t> free </a:t>
            </a:r>
            <a:r>
              <a:rPr lang="en-US" dirty="0" smtClean="0"/>
              <a:t>energy)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lectrostatic free energy </a:t>
            </a:r>
            <a:r>
              <a:rPr lang="en-US" dirty="0"/>
              <a:t>using a </a:t>
            </a:r>
            <a:r>
              <a:rPr lang="en-US" dirty="0" err="1"/>
              <a:t>Coulombic</a:t>
            </a:r>
            <a:r>
              <a:rPr lang="en-US" dirty="0"/>
              <a:t> model with a distance-</a:t>
            </a:r>
            <a:r>
              <a:rPr lang="en-US" dirty="0" smtClean="0"/>
              <a:t>dependent dielectric </a:t>
            </a:r>
            <a:r>
              <a:rPr lang="en-US" dirty="0"/>
              <a:t>of </a:t>
            </a:r>
            <a:r>
              <a:rPr lang="en-US" dirty="0" smtClean="0"/>
              <a:t>4r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17695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solidFill>
                  <a:srgbClr val="FFFFFF"/>
                </a:solidFill>
              </a:rPr>
              <a:t>ClusPro</a:t>
            </a:r>
            <a:r>
              <a:rPr lang="en-US" dirty="0" smtClean="0">
                <a:solidFill>
                  <a:srgbClr val="FFFFFF"/>
                </a:solidFill>
              </a:rPr>
              <a:t/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3100" dirty="0" smtClean="0">
                <a:solidFill>
                  <a:srgbClr val="FFFFFF"/>
                </a:solidFill>
              </a:rPr>
              <a:t>http</a:t>
            </a:r>
            <a:r>
              <a:rPr lang="en-US" sz="3100" dirty="0">
                <a:solidFill>
                  <a:srgbClr val="FFFFFF"/>
                </a:solidFill>
              </a:rPr>
              <a:t>://</a:t>
            </a:r>
            <a:r>
              <a:rPr lang="en-US" sz="3100" dirty="0" err="1">
                <a:solidFill>
                  <a:srgbClr val="FFFFFF"/>
                </a:solidFill>
              </a:rPr>
              <a:t>nrc.bu.edu</a:t>
            </a:r>
            <a:r>
              <a:rPr lang="en-US" sz="3100" dirty="0">
                <a:solidFill>
                  <a:srgbClr val="FFFFFF"/>
                </a:solidFill>
              </a:rPr>
              <a:t>/cluster</a:t>
            </a:r>
          </a:p>
        </p:txBody>
      </p:sp>
    </p:spTree>
    <p:extLst>
      <p:ext uri="{BB962C8B-B14F-4D97-AF65-F5344CB8AC3E}">
        <p14:creationId xmlns:p14="http://schemas.microsoft.com/office/powerpoint/2010/main" val="3485136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262" y="1779281"/>
            <a:ext cx="8686800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The top 2000 energetically </a:t>
            </a:r>
            <a:r>
              <a:rPr lang="en-US" dirty="0" smtClean="0"/>
              <a:t>favorable structures </a:t>
            </a:r>
            <a:r>
              <a:rPr lang="en-US" dirty="0"/>
              <a:t>are </a:t>
            </a:r>
            <a:r>
              <a:rPr lang="en-US" dirty="0" smtClean="0"/>
              <a:t>clustered on </a:t>
            </a:r>
            <a:r>
              <a:rPr lang="en-US" dirty="0"/>
              <a:t>the basis of a pairwise binding site root mean </a:t>
            </a:r>
            <a:r>
              <a:rPr lang="en-US" dirty="0" smtClean="0"/>
              <a:t>squared deviation </a:t>
            </a:r>
            <a:r>
              <a:rPr lang="en-US" dirty="0"/>
              <a:t>(RMSD) </a:t>
            </a:r>
            <a:r>
              <a:rPr lang="en-US" dirty="0" smtClean="0"/>
              <a:t>criterion</a:t>
            </a:r>
          </a:p>
          <a:p>
            <a:r>
              <a:rPr lang="en-US" dirty="0" smtClean="0"/>
              <a:t>Clusters </a:t>
            </a:r>
            <a:r>
              <a:rPr lang="en-US" dirty="0"/>
              <a:t>are </a:t>
            </a:r>
            <a:r>
              <a:rPr lang="en-US" dirty="0" smtClean="0"/>
              <a:t>then formed </a:t>
            </a:r>
            <a:r>
              <a:rPr lang="en-US" dirty="0"/>
              <a:t>by selecting the ligand that has the most </a:t>
            </a:r>
            <a:r>
              <a:rPr lang="en-US" dirty="0" smtClean="0"/>
              <a:t>neighbors below </a:t>
            </a:r>
            <a:r>
              <a:rPr lang="en-US" dirty="0"/>
              <a:t>a previously selected clustering radius.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ligand with the most neighbors is </a:t>
            </a:r>
            <a:r>
              <a:rPr lang="en-US" dirty="0" smtClean="0"/>
              <a:t>the cluster </a:t>
            </a:r>
            <a:r>
              <a:rPr lang="en-US" dirty="0"/>
              <a:t>center, and is the representative structure for the </a:t>
            </a:r>
            <a:r>
              <a:rPr lang="en-US" dirty="0" smtClean="0"/>
              <a:t>cluster</a:t>
            </a:r>
            <a:endParaRPr lang="en-US" dirty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17695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solidFill>
                  <a:srgbClr val="FFFFFF"/>
                </a:solidFill>
              </a:rPr>
              <a:t>ClusPro</a:t>
            </a:r>
            <a:r>
              <a:rPr lang="en-US" dirty="0" smtClean="0">
                <a:solidFill>
                  <a:srgbClr val="FFFFFF"/>
                </a:solidFill>
              </a:rPr>
              <a:t/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3100" dirty="0" smtClean="0">
                <a:solidFill>
                  <a:srgbClr val="FFFFFF"/>
                </a:solidFill>
              </a:rPr>
              <a:t>http</a:t>
            </a:r>
            <a:r>
              <a:rPr lang="en-US" sz="3100" dirty="0">
                <a:solidFill>
                  <a:srgbClr val="FFFFFF"/>
                </a:solidFill>
              </a:rPr>
              <a:t>://</a:t>
            </a:r>
            <a:r>
              <a:rPr lang="en-US" sz="3100" dirty="0" err="1">
                <a:solidFill>
                  <a:srgbClr val="FFFFFF"/>
                </a:solidFill>
              </a:rPr>
              <a:t>nrc.bu.edu</a:t>
            </a:r>
            <a:r>
              <a:rPr lang="en-US" sz="3100" dirty="0">
                <a:solidFill>
                  <a:srgbClr val="FFFFFF"/>
                </a:solidFill>
              </a:rPr>
              <a:t>/cluster</a:t>
            </a:r>
          </a:p>
        </p:txBody>
      </p:sp>
    </p:spTree>
    <p:extLst>
      <p:ext uri="{BB962C8B-B14F-4D97-AF65-F5344CB8AC3E}">
        <p14:creationId xmlns:p14="http://schemas.microsoft.com/office/powerpoint/2010/main" val="36332512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5"/>
          <p:cNvGrpSpPr/>
          <p:nvPr/>
        </p:nvGrpSpPr>
        <p:grpSpPr>
          <a:xfrm>
            <a:off x="1752600" y="381000"/>
            <a:ext cx="5378450" cy="6212365"/>
            <a:chOff x="1752600" y="381000"/>
            <a:chExt cx="5378450" cy="6212365"/>
          </a:xfrm>
        </p:grpSpPr>
        <p:pic>
          <p:nvPicPr>
            <p:cNvPr id="4" name="Immagin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52600" y="381000"/>
              <a:ext cx="5378450" cy="1137537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5" name="Immagin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52600" y="1518537"/>
              <a:ext cx="5378450" cy="5074828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  <p:sp>
        <p:nvSpPr>
          <p:cNvPr id="6" name="Freccia giù 5"/>
          <p:cNvSpPr/>
          <p:nvPr/>
        </p:nvSpPr>
        <p:spPr>
          <a:xfrm rot="18935554">
            <a:off x="2237085" y="4191000"/>
            <a:ext cx="457200" cy="76200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Freccia giù 6"/>
          <p:cNvSpPr/>
          <p:nvPr/>
        </p:nvSpPr>
        <p:spPr>
          <a:xfrm rot="16200000">
            <a:off x="1981200" y="5689560"/>
            <a:ext cx="457200" cy="76200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5508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5"/>
          <p:cNvPicPr>
            <a:picLocks noChangeAspect="1"/>
          </p:cNvPicPr>
          <p:nvPr/>
        </p:nvPicPr>
        <p:blipFill>
          <a:blip r:embed="rId2"/>
          <a:srcRect l="39617"/>
          <a:stretch>
            <a:fillRect/>
          </a:stretch>
        </p:blipFill>
        <p:spPr>
          <a:xfrm>
            <a:off x="5228445" y="2977337"/>
            <a:ext cx="3251966" cy="3581401"/>
          </a:xfrm>
          <a:prstGeom prst="rect">
            <a:avLst/>
          </a:prstGeom>
        </p:spPr>
      </p:pic>
      <p:grpSp>
        <p:nvGrpSpPr>
          <p:cNvPr id="7" name="Gruppo 10"/>
          <p:cNvGrpSpPr/>
          <p:nvPr/>
        </p:nvGrpSpPr>
        <p:grpSpPr>
          <a:xfrm>
            <a:off x="1817367" y="3242459"/>
            <a:ext cx="3160152" cy="3630054"/>
            <a:chOff x="219542" y="2999347"/>
            <a:chExt cx="3160152" cy="3630054"/>
          </a:xfrm>
        </p:grpSpPr>
        <p:pic>
          <p:nvPicPr>
            <p:cNvPr id="8" name="Immagine 8"/>
            <p:cNvPicPr>
              <a:picLocks noChangeAspect="1"/>
            </p:cNvPicPr>
            <p:nvPr/>
          </p:nvPicPr>
          <p:blipFill>
            <a:blip r:embed="rId2"/>
            <a:srcRect t="53191" r="59715"/>
            <a:stretch>
              <a:fillRect/>
            </a:stretch>
          </p:blipFill>
          <p:spPr>
            <a:xfrm>
              <a:off x="1210142" y="4953000"/>
              <a:ext cx="2169552" cy="1676401"/>
            </a:xfrm>
            <a:prstGeom prst="rect">
              <a:avLst/>
            </a:prstGeom>
          </p:spPr>
        </p:pic>
        <p:pic>
          <p:nvPicPr>
            <p:cNvPr id="9" name="Immagine 9"/>
            <p:cNvPicPr>
              <a:picLocks noChangeAspect="1"/>
            </p:cNvPicPr>
            <p:nvPr/>
          </p:nvPicPr>
          <p:blipFill>
            <a:blip r:embed="rId2"/>
            <a:srcRect r="63212" b="46219"/>
            <a:stretch>
              <a:fillRect/>
            </a:stretch>
          </p:blipFill>
          <p:spPr>
            <a:xfrm>
              <a:off x="219542" y="2999347"/>
              <a:ext cx="1981200" cy="1926106"/>
            </a:xfrm>
            <a:prstGeom prst="rect">
              <a:avLst/>
            </a:prstGeom>
          </p:spPr>
        </p:pic>
      </p:grpSp>
      <p:sp>
        <p:nvSpPr>
          <p:cNvPr id="10" name="Rectangle 9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7222"/>
            <a:ext cx="8229600" cy="78618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  <a:latin typeface="Corbel"/>
                <a:cs typeface="Corbel"/>
              </a:rPr>
              <a:t>What is molecular docking?</a:t>
            </a:r>
            <a:endParaRPr lang="en-US" sz="4000" b="1" dirty="0">
              <a:solidFill>
                <a:srgbClr val="FFFFFF"/>
              </a:solidFill>
              <a:latin typeface="Corbel"/>
              <a:cs typeface="Corbe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5285"/>
            <a:ext cx="9039411" cy="2228008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Corbel"/>
                <a:cs typeface="Corbel"/>
              </a:rPr>
              <a:t>Computational </a:t>
            </a:r>
            <a:r>
              <a:rPr lang="en-US" sz="2400" dirty="0">
                <a:latin typeface="Corbel"/>
                <a:cs typeface="Corbel"/>
              </a:rPr>
              <a:t>schemes </a:t>
            </a:r>
            <a:r>
              <a:rPr lang="en-US" sz="2400" dirty="0" smtClean="0">
                <a:latin typeface="Corbel"/>
                <a:cs typeface="Corbel"/>
              </a:rPr>
              <a:t>that attempt </a:t>
            </a:r>
            <a:r>
              <a:rPr lang="en-US" sz="2400" dirty="0">
                <a:latin typeface="Corbel"/>
                <a:cs typeface="Corbel"/>
              </a:rPr>
              <a:t>to find the “best” matching between two </a:t>
            </a:r>
            <a:r>
              <a:rPr lang="en-US" sz="2400" dirty="0" smtClean="0">
                <a:latin typeface="Corbel"/>
                <a:cs typeface="Corbel"/>
              </a:rPr>
              <a:t>molecules, a </a:t>
            </a:r>
            <a:r>
              <a:rPr lang="en-US" sz="2400" b="1" dirty="0" smtClean="0">
                <a:latin typeface="Corbel"/>
                <a:cs typeface="Corbel"/>
              </a:rPr>
              <a:t>receptor</a:t>
            </a:r>
            <a:r>
              <a:rPr lang="en-US" sz="2400" dirty="0" smtClean="0">
                <a:latin typeface="Corbel"/>
                <a:cs typeface="Corbel"/>
              </a:rPr>
              <a:t> and a </a:t>
            </a:r>
            <a:r>
              <a:rPr lang="en-US" sz="2400" b="1" dirty="0" smtClean="0">
                <a:latin typeface="Corbel"/>
                <a:cs typeface="Corbel"/>
              </a:rPr>
              <a:t>ligand</a:t>
            </a:r>
          </a:p>
          <a:p>
            <a:r>
              <a:rPr lang="en-US" sz="2400" dirty="0">
                <a:latin typeface="Corbel"/>
                <a:cs typeface="Corbel"/>
              </a:rPr>
              <a:t>The </a:t>
            </a:r>
            <a:r>
              <a:rPr lang="en-US" sz="2400" i="1" dirty="0">
                <a:latin typeface="Corbel"/>
                <a:cs typeface="Corbel"/>
              </a:rPr>
              <a:t>molecular </a:t>
            </a:r>
            <a:r>
              <a:rPr lang="en-US" sz="2400" i="1" dirty="0" smtClean="0">
                <a:latin typeface="Corbel"/>
                <a:cs typeface="Corbel"/>
              </a:rPr>
              <a:t>docking problem </a:t>
            </a:r>
            <a:r>
              <a:rPr lang="en-US" sz="2400" dirty="0">
                <a:latin typeface="Corbel"/>
                <a:cs typeface="Corbel"/>
              </a:rPr>
              <a:t>can be defined as follows: </a:t>
            </a:r>
            <a:r>
              <a:rPr lang="en-US" sz="2400" b="1" dirty="0" smtClean="0">
                <a:latin typeface="Corbel"/>
                <a:cs typeface="Corbel"/>
              </a:rPr>
              <a:t>given </a:t>
            </a:r>
            <a:r>
              <a:rPr lang="en-US" sz="2400" b="1" dirty="0">
                <a:latin typeface="Corbel"/>
                <a:cs typeface="Corbel"/>
              </a:rPr>
              <a:t>the </a:t>
            </a:r>
            <a:r>
              <a:rPr lang="en-US" sz="2400" b="1" dirty="0" smtClean="0">
                <a:latin typeface="Corbel"/>
                <a:cs typeface="Corbel"/>
              </a:rPr>
              <a:t>atomic coordinates </a:t>
            </a:r>
            <a:r>
              <a:rPr lang="en-US" sz="2400" b="1" dirty="0">
                <a:latin typeface="Corbel"/>
                <a:cs typeface="Corbel"/>
              </a:rPr>
              <a:t>of two molecules, predict their “correct” </a:t>
            </a:r>
            <a:r>
              <a:rPr lang="en-US" sz="2400" b="1" dirty="0" smtClean="0">
                <a:latin typeface="Corbel"/>
                <a:cs typeface="Corbel"/>
              </a:rPr>
              <a:t>bound association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88668"/>
            <a:ext cx="2901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Halperin</a:t>
            </a:r>
            <a:r>
              <a:rPr lang="en-US" dirty="0" smtClean="0"/>
              <a:t> et al. Proteins, 2002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377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11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  <a:latin typeface="Corbel"/>
                <a:cs typeface="Corbel"/>
              </a:rPr>
              <a:t>Protein</a:t>
            </a:r>
            <a:r>
              <a:rPr lang="en-US" sz="3600" b="1" dirty="0">
                <a:solidFill>
                  <a:srgbClr val="FFFFFF"/>
                </a:solidFill>
                <a:latin typeface="Corbel"/>
                <a:cs typeface="Corbel"/>
              </a:rPr>
              <a:t>-protein </a:t>
            </a:r>
            <a:r>
              <a:rPr lang="en-US" sz="3600" b="1" dirty="0" smtClean="0">
                <a:solidFill>
                  <a:srgbClr val="FFFFFF"/>
                </a:solidFill>
                <a:latin typeface="Corbel"/>
                <a:cs typeface="Corbel"/>
              </a:rPr>
              <a:t>docking: </a:t>
            </a:r>
            <a:r>
              <a:rPr lang="en-US" sz="3600" b="1" dirty="0" err="1" smtClean="0">
                <a:solidFill>
                  <a:srgbClr val="FFFFFF"/>
                </a:solidFill>
                <a:latin typeface="Corbel"/>
                <a:cs typeface="Corbel"/>
              </a:rPr>
              <a:t>modelling</a:t>
            </a:r>
            <a:r>
              <a:rPr lang="en-US" sz="3600" b="1" dirty="0" smtClean="0">
                <a:solidFill>
                  <a:srgbClr val="FFFFFF"/>
                </a:solidFill>
                <a:latin typeface="Corbel"/>
                <a:cs typeface="Corbel"/>
              </a:rPr>
              <a:t> the structure of protein complexes</a:t>
            </a:r>
            <a:endParaRPr lang="en-US" sz="3600" b="1" dirty="0">
              <a:solidFill>
                <a:srgbClr val="FFFFFF"/>
              </a:solidFill>
              <a:latin typeface="Corbel"/>
              <a:cs typeface="Corbe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059" y="2020740"/>
            <a:ext cx="8680823" cy="31889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Corbel"/>
                <a:cs typeface="Corbel"/>
              </a:rPr>
              <a:t>Used to model the quaternary structure of complexes formed by two or more interacting proteins </a:t>
            </a:r>
          </a:p>
          <a:p>
            <a:r>
              <a:rPr lang="en-US" sz="2400" dirty="0" smtClean="0">
                <a:latin typeface="Corbel"/>
                <a:cs typeface="Corbel"/>
              </a:rPr>
              <a:t>It is the </a:t>
            </a:r>
            <a:r>
              <a:rPr lang="en-US" sz="2400" dirty="0">
                <a:latin typeface="Corbel"/>
                <a:cs typeface="Corbel"/>
              </a:rPr>
              <a:t>“gold standard” for prediction of </a:t>
            </a:r>
            <a:r>
              <a:rPr lang="en-US" sz="2400" dirty="0" smtClean="0">
                <a:latin typeface="Corbel"/>
                <a:cs typeface="Corbel"/>
              </a:rPr>
              <a:t>PPIs </a:t>
            </a:r>
          </a:p>
          <a:p>
            <a:r>
              <a:rPr lang="en-US" sz="2400" dirty="0">
                <a:latin typeface="Corbel"/>
                <a:cs typeface="Corbel"/>
              </a:rPr>
              <a:t>I</a:t>
            </a:r>
            <a:r>
              <a:rPr lang="en-US" sz="2400" dirty="0" smtClean="0">
                <a:latin typeface="Corbel"/>
                <a:cs typeface="Corbel"/>
              </a:rPr>
              <a:t>t makes it </a:t>
            </a:r>
            <a:r>
              <a:rPr lang="en-US" sz="2400" dirty="0">
                <a:latin typeface="Corbel"/>
                <a:cs typeface="Corbel"/>
              </a:rPr>
              <a:t>possible to figure out if two proteins interact </a:t>
            </a:r>
            <a:r>
              <a:rPr lang="en-US" sz="2400" dirty="0" smtClean="0">
                <a:latin typeface="Corbel"/>
                <a:cs typeface="Corbel"/>
              </a:rPr>
              <a:t>and also </a:t>
            </a:r>
            <a:r>
              <a:rPr lang="en-US" sz="2400" dirty="0">
                <a:latin typeface="Corbel"/>
                <a:cs typeface="Corbel"/>
              </a:rPr>
              <a:t>how the interaction takes </a:t>
            </a:r>
            <a:r>
              <a:rPr lang="en-US" sz="2400" dirty="0" smtClean="0">
                <a:latin typeface="Corbel"/>
                <a:cs typeface="Corbel"/>
              </a:rPr>
              <a:t>place ("mode" of binding)</a:t>
            </a:r>
          </a:p>
          <a:p>
            <a:r>
              <a:rPr lang="en-US" sz="2400" dirty="0">
                <a:latin typeface="Corbel"/>
                <a:cs typeface="Corbel"/>
              </a:rPr>
              <a:t>It is computationally very challenging and thus very unlikely to be applied for high throughput </a:t>
            </a:r>
            <a:r>
              <a:rPr lang="en-US" sz="2400" dirty="0" smtClean="0">
                <a:latin typeface="Corbel"/>
                <a:cs typeface="Corbel"/>
              </a:rPr>
              <a:t>purposes</a:t>
            </a:r>
            <a:endParaRPr lang="en-US" sz="2400" dirty="0">
              <a:latin typeface="Corbel"/>
              <a:cs typeface="Corbe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29892" y="6335059"/>
            <a:ext cx="3856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rbel"/>
                <a:cs typeface="Corbel"/>
              </a:rPr>
              <a:t>Ngounou</a:t>
            </a:r>
            <a:r>
              <a:rPr lang="en-US" dirty="0" smtClean="0">
                <a:latin typeface="Corbel"/>
                <a:cs typeface="Corbel"/>
              </a:rPr>
              <a:t> </a:t>
            </a:r>
            <a:r>
              <a:rPr lang="en-US" dirty="0" err="1" smtClean="0">
                <a:latin typeface="Corbel"/>
                <a:cs typeface="Corbel"/>
              </a:rPr>
              <a:t>Wetie</a:t>
            </a:r>
            <a:r>
              <a:rPr lang="en-US" dirty="0" smtClean="0">
                <a:latin typeface="Corbel"/>
                <a:cs typeface="Corbel"/>
              </a:rPr>
              <a:t> et al. Proteomics, 2013</a:t>
            </a:r>
            <a:endParaRPr lang="en-US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703427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1480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rgbClr val="FFFFFF"/>
                </a:solidFill>
              </a:rPr>
              <a:t>What types of questions can docking address? </a:t>
            </a:r>
            <a:endParaRPr lang="en-US" sz="32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471" y="1547774"/>
            <a:ext cx="8904941" cy="4790873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Corbel"/>
                <a:cs typeface="Corbel"/>
              </a:rPr>
              <a:t>Do proteins A (receptor) and B (ligand) bind </a:t>
            </a:r>
            <a:r>
              <a:rPr lang="en-US" sz="2400" i="1" dirty="0" smtClean="0">
                <a:latin typeface="Corbel"/>
                <a:cs typeface="Corbel"/>
              </a:rPr>
              <a:t>in vivo</a:t>
            </a:r>
            <a:r>
              <a:rPr lang="en-US" sz="2400" dirty="0" smtClean="0">
                <a:latin typeface="Corbel"/>
                <a:cs typeface="Corbel"/>
              </a:rPr>
              <a:t>?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rbel"/>
                <a:cs typeface="Corbel"/>
              </a:rPr>
              <a:t>If they do bind:</a:t>
            </a:r>
          </a:p>
          <a:p>
            <a:r>
              <a:rPr lang="en-US" sz="2400" dirty="0" smtClean="0">
                <a:latin typeface="Corbel"/>
                <a:cs typeface="Corbel"/>
              </a:rPr>
              <a:t>What is the spatial configuration they adopt in their bound state?</a:t>
            </a:r>
          </a:p>
          <a:p>
            <a:r>
              <a:rPr lang="it-IT" sz="2400" dirty="0" err="1">
                <a:latin typeface="Corbel"/>
                <a:cs typeface="Corbel"/>
              </a:rPr>
              <a:t>What</a:t>
            </a:r>
            <a:r>
              <a:rPr lang="it-IT" sz="2400" dirty="0">
                <a:latin typeface="Corbel"/>
                <a:cs typeface="Corbel"/>
              </a:rPr>
              <a:t> </a:t>
            </a:r>
            <a:r>
              <a:rPr lang="it-IT" sz="2400" dirty="0" err="1">
                <a:latin typeface="Corbel"/>
                <a:cs typeface="Corbel"/>
              </a:rPr>
              <a:t>is</a:t>
            </a:r>
            <a:r>
              <a:rPr lang="it-IT" sz="2400" dirty="0">
                <a:latin typeface="Corbel"/>
                <a:cs typeface="Corbel"/>
              </a:rPr>
              <a:t> the </a:t>
            </a:r>
            <a:r>
              <a:rPr lang="it-IT" sz="2400" dirty="0" err="1">
                <a:latin typeface="Corbel"/>
                <a:cs typeface="Corbel"/>
              </a:rPr>
              <a:t>structure</a:t>
            </a:r>
            <a:r>
              <a:rPr lang="it-IT" sz="2400" dirty="0">
                <a:latin typeface="Corbel"/>
                <a:cs typeface="Corbel"/>
              </a:rPr>
              <a:t> of the </a:t>
            </a:r>
            <a:r>
              <a:rPr lang="it-IT" sz="2400" dirty="0" err="1">
                <a:latin typeface="Corbel"/>
                <a:cs typeface="Corbel"/>
              </a:rPr>
              <a:t>protein</a:t>
            </a:r>
            <a:r>
              <a:rPr lang="it-IT" sz="2400" dirty="0">
                <a:latin typeface="Corbel"/>
                <a:cs typeface="Corbel"/>
              </a:rPr>
              <a:t> </a:t>
            </a:r>
            <a:r>
              <a:rPr lang="it-IT" sz="2400" dirty="0" err="1">
                <a:latin typeface="Corbel"/>
                <a:cs typeface="Corbel"/>
              </a:rPr>
              <a:t>complex</a:t>
            </a:r>
            <a:r>
              <a:rPr lang="it-IT" sz="2400" dirty="0">
                <a:latin typeface="Corbel"/>
                <a:cs typeface="Corbel"/>
              </a:rPr>
              <a:t> (</a:t>
            </a:r>
            <a:r>
              <a:rPr lang="it-IT" sz="2400" b="1" dirty="0" err="1">
                <a:latin typeface="Corbel"/>
                <a:cs typeface="Corbel"/>
              </a:rPr>
              <a:t>near</a:t>
            </a:r>
            <a:r>
              <a:rPr lang="it-IT" sz="2400" b="1" dirty="0">
                <a:latin typeface="Corbel"/>
                <a:cs typeface="Corbel"/>
              </a:rPr>
              <a:t>-native </a:t>
            </a:r>
            <a:r>
              <a:rPr lang="it-IT" sz="2400" b="1" dirty="0" err="1">
                <a:latin typeface="Corbel"/>
                <a:cs typeface="Corbel"/>
              </a:rPr>
              <a:t>structure</a:t>
            </a:r>
            <a:r>
              <a:rPr lang="it-IT" sz="2400" dirty="0">
                <a:latin typeface="Corbel"/>
                <a:cs typeface="Corbel"/>
              </a:rPr>
              <a:t>) in </a:t>
            </a:r>
            <a:r>
              <a:rPr lang="it-IT" sz="2400" dirty="0" err="1">
                <a:latin typeface="Corbel"/>
                <a:cs typeface="Corbel"/>
              </a:rPr>
              <a:t>atomic</a:t>
            </a:r>
            <a:r>
              <a:rPr lang="it-IT" sz="2400" dirty="0">
                <a:latin typeface="Corbel"/>
                <a:cs typeface="Corbel"/>
              </a:rPr>
              <a:t> </a:t>
            </a:r>
            <a:r>
              <a:rPr lang="it-IT" sz="2400" dirty="0" err="1">
                <a:latin typeface="Corbel"/>
                <a:cs typeface="Corbel"/>
              </a:rPr>
              <a:t>details</a:t>
            </a:r>
            <a:r>
              <a:rPr lang="it-IT" sz="2400" dirty="0">
                <a:latin typeface="Corbel"/>
                <a:cs typeface="Corbel"/>
              </a:rPr>
              <a:t> ? </a:t>
            </a:r>
            <a:endParaRPr lang="en-US" sz="2400" dirty="0" smtClean="0">
              <a:latin typeface="Corbel"/>
              <a:cs typeface="Corbel"/>
            </a:endParaRPr>
          </a:p>
          <a:p>
            <a:r>
              <a:rPr lang="en-US" sz="2400" dirty="0" smtClean="0">
                <a:latin typeface="Corbel"/>
                <a:cs typeface="Corbel"/>
              </a:rPr>
              <a:t>How strong or weak is their interaction (which types of interactions are present)?</a:t>
            </a:r>
          </a:p>
          <a:p>
            <a:r>
              <a:rPr lang="it-IT" sz="2400" dirty="0" err="1" smtClean="0">
                <a:latin typeface="Corbel"/>
                <a:cs typeface="Corbel"/>
              </a:rPr>
              <a:t>What</a:t>
            </a:r>
            <a:r>
              <a:rPr lang="it-IT" sz="2400" dirty="0">
                <a:latin typeface="Corbel"/>
                <a:cs typeface="Corbel"/>
              </a:rPr>
              <a:t> </a:t>
            </a:r>
            <a:r>
              <a:rPr lang="it-IT" sz="2400" dirty="0" err="1">
                <a:latin typeface="Corbel"/>
                <a:cs typeface="Corbel"/>
              </a:rPr>
              <a:t>is</a:t>
            </a:r>
            <a:r>
              <a:rPr lang="it-IT" sz="2400" dirty="0">
                <a:latin typeface="Corbel"/>
                <a:cs typeface="Corbel"/>
              </a:rPr>
              <a:t> the </a:t>
            </a:r>
            <a:r>
              <a:rPr lang="it-IT" sz="2400" dirty="0" err="1">
                <a:latin typeface="Corbel"/>
                <a:cs typeface="Corbel"/>
              </a:rPr>
              <a:t>orientation</a:t>
            </a:r>
            <a:r>
              <a:rPr lang="it-IT" sz="2400" dirty="0">
                <a:latin typeface="Corbel"/>
                <a:cs typeface="Corbel"/>
              </a:rPr>
              <a:t> </a:t>
            </a:r>
            <a:r>
              <a:rPr lang="it-IT" sz="2400" dirty="0" err="1">
                <a:latin typeface="Corbel"/>
                <a:cs typeface="Corbel"/>
              </a:rPr>
              <a:t>that</a:t>
            </a:r>
            <a:r>
              <a:rPr lang="it-IT" sz="2400" dirty="0">
                <a:latin typeface="Corbel"/>
                <a:cs typeface="Corbel"/>
              </a:rPr>
              <a:t> </a:t>
            </a:r>
            <a:r>
              <a:rPr lang="it-IT" sz="2400" dirty="0" err="1" smtClean="0">
                <a:latin typeface="Corbel"/>
                <a:cs typeface="Corbel"/>
              </a:rPr>
              <a:t>maximises</a:t>
            </a:r>
            <a:r>
              <a:rPr lang="it-IT" sz="2400" dirty="0">
                <a:latin typeface="Corbel"/>
                <a:cs typeface="Corbel"/>
              </a:rPr>
              <a:t> the </a:t>
            </a:r>
            <a:r>
              <a:rPr lang="it-IT" sz="2400" dirty="0" err="1" smtClean="0">
                <a:latin typeface="Corbel"/>
                <a:cs typeface="Corbel"/>
              </a:rPr>
              <a:t>interaction</a:t>
            </a:r>
            <a:r>
              <a:rPr lang="it-IT" sz="2400" dirty="0" smtClean="0">
                <a:latin typeface="Corbel"/>
                <a:cs typeface="Corbel"/>
              </a:rPr>
              <a:t>,</a:t>
            </a:r>
            <a:r>
              <a:rPr lang="it-IT" sz="2400" dirty="0">
                <a:latin typeface="Corbel"/>
                <a:cs typeface="Corbel"/>
              </a:rPr>
              <a:t> </a:t>
            </a:r>
            <a:r>
              <a:rPr lang="it-IT" sz="2400" dirty="0" err="1" smtClean="0">
                <a:latin typeface="Corbel"/>
                <a:cs typeface="Corbel"/>
              </a:rPr>
              <a:t>minimising</a:t>
            </a:r>
            <a:r>
              <a:rPr lang="it-IT" sz="2400" dirty="0">
                <a:latin typeface="Corbel"/>
                <a:cs typeface="Corbel"/>
              </a:rPr>
              <a:t> the </a:t>
            </a:r>
            <a:r>
              <a:rPr lang="it-IT" sz="2400" dirty="0" err="1" smtClean="0">
                <a:latin typeface="Corbel"/>
                <a:cs typeface="Corbel"/>
              </a:rPr>
              <a:t>energy</a:t>
            </a:r>
            <a:r>
              <a:rPr lang="it-IT" sz="2400" dirty="0" smtClean="0">
                <a:latin typeface="Corbel"/>
                <a:cs typeface="Corbel"/>
              </a:rPr>
              <a:t> of</a:t>
            </a:r>
            <a:r>
              <a:rPr lang="it-IT" sz="2400" dirty="0">
                <a:latin typeface="Corbel"/>
                <a:cs typeface="Corbel"/>
              </a:rPr>
              <a:t> the </a:t>
            </a:r>
            <a:r>
              <a:rPr lang="it-IT" sz="2400" dirty="0" err="1">
                <a:latin typeface="Corbel"/>
                <a:cs typeface="Corbel"/>
              </a:rPr>
              <a:t>complex</a:t>
            </a:r>
            <a:r>
              <a:rPr lang="it-IT" sz="2400" dirty="0" smtClean="0">
                <a:latin typeface="Corbel"/>
                <a:cs typeface="Corbel"/>
              </a:rPr>
              <a:t>?</a:t>
            </a:r>
            <a:endParaRPr lang="en-US" sz="2400" dirty="0" smtClean="0">
              <a:latin typeface="Corbel"/>
              <a:cs typeface="Corbel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rbel"/>
                <a:cs typeface="Corbel"/>
              </a:rPr>
              <a:t>If they don't bind:</a:t>
            </a:r>
          </a:p>
          <a:p>
            <a:r>
              <a:rPr lang="en-US" sz="2400" dirty="0" smtClean="0">
                <a:latin typeface="Corbel"/>
                <a:cs typeface="Corbel"/>
              </a:rPr>
              <a:t>Would they bind if there was a mutation?</a:t>
            </a:r>
          </a:p>
        </p:txBody>
      </p:sp>
    </p:spTree>
    <p:extLst>
      <p:ext uri="{BB962C8B-B14F-4D97-AF65-F5344CB8AC3E}">
        <p14:creationId xmlns:p14="http://schemas.microsoft.com/office/powerpoint/2010/main" val="8176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99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Docking prerequisites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249" y="1600200"/>
            <a:ext cx="8624793" cy="45259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molecular structure (spatial coordinates) of </a:t>
            </a:r>
            <a:r>
              <a:rPr lang="en-US" dirty="0"/>
              <a:t>the interacting partners </a:t>
            </a:r>
          </a:p>
          <a:p>
            <a:pPr lvl="2">
              <a:buFont typeface="Courier New"/>
              <a:buChar char="o"/>
            </a:pPr>
            <a:r>
              <a:rPr lang="en-US" dirty="0"/>
              <a:t>has been determined experimentally</a:t>
            </a:r>
          </a:p>
          <a:p>
            <a:pPr marL="0" indent="0">
              <a:buNone/>
            </a:pPr>
            <a:r>
              <a:rPr lang="en-US" dirty="0"/>
              <a:t>	or</a:t>
            </a:r>
          </a:p>
          <a:p>
            <a:pPr lvl="2">
              <a:buFont typeface="Courier New"/>
              <a:buChar char="o"/>
            </a:pPr>
            <a:r>
              <a:rPr lang="en-US" dirty="0" smtClean="0"/>
              <a:t>can </a:t>
            </a:r>
            <a:r>
              <a:rPr lang="en-US" dirty="0"/>
              <a:t>be "safely" </a:t>
            </a:r>
            <a:r>
              <a:rPr lang="en-US" dirty="0" smtClean="0"/>
              <a:t>predicted</a:t>
            </a:r>
          </a:p>
          <a:p>
            <a:r>
              <a:rPr lang="en-US" dirty="0" smtClean="0"/>
              <a:t>Computing power</a:t>
            </a:r>
          </a:p>
        </p:txBody>
      </p:sp>
    </p:spTree>
    <p:extLst>
      <p:ext uri="{BB962C8B-B14F-4D97-AF65-F5344CB8AC3E}">
        <p14:creationId xmlns:p14="http://schemas.microsoft.com/office/powerpoint/2010/main" val="3872626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1973028</TotalTime>
  <Words>2904</Words>
  <Application>Microsoft Macintosh PowerPoint</Application>
  <PresentationFormat>On-screen Show (4:3)</PresentationFormat>
  <Paragraphs>330</Paragraphs>
  <Slides>56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Office Theme</vt:lpstr>
      <vt:lpstr>PowerPoint Presentation</vt:lpstr>
      <vt:lpstr>Molecular structure of stable interactions: what information? </vt:lpstr>
      <vt:lpstr>PowerPoint Presentation</vt:lpstr>
      <vt:lpstr>PowerPoint Presentation</vt:lpstr>
      <vt:lpstr>Prediction of protein-protein interactions </vt:lpstr>
      <vt:lpstr>What is molecular docking?</vt:lpstr>
      <vt:lpstr>Protein-protein docking: modelling the structure of protein complexes</vt:lpstr>
      <vt:lpstr>What types of questions can docking address? </vt:lpstr>
      <vt:lpstr>Docking prerequisites</vt:lpstr>
      <vt:lpstr>"Bound" docking</vt:lpstr>
      <vt:lpstr>"Unbound" or "predictive" docking</vt:lpstr>
      <vt:lpstr>Unbound docking</vt:lpstr>
      <vt:lpstr>The three key ingredients in docking</vt:lpstr>
      <vt:lpstr>PowerPoint Presentation</vt:lpstr>
      <vt:lpstr>The three key ingredients in docking</vt:lpstr>
      <vt:lpstr>Representation of the system </vt:lpstr>
      <vt:lpstr>Surface representation</vt:lpstr>
      <vt:lpstr>Patch detection</vt:lpstr>
      <vt:lpstr>Conformational space search</vt:lpstr>
      <vt:lpstr>Forces governing biomolecular recognition</vt:lpstr>
      <vt:lpstr>PowerPoint Presentation</vt:lpstr>
      <vt:lpstr>Rigid vs flexible docking</vt:lpstr>
      <vt:lpstr>Docking algorithms</vt:lpstr>
      <vt:lpstr>PowerPoint Presentation</vt:lpstr>
      <vt:lpstr>PowerPoint Presentation</vt:lpstr>
      <vt:lpstr>Ranking of potential solutions</vt:lpstr>
      <vt:lpstr>PowerPoint Presentation</vt:lpstr>
      <vt:lpstr>Algorithms can be classified by the stage of scoring in the algorithm flow</vt:lpstr>
      <vt:lpstr>Parameters used for scoring</vt:lpstr>
      <vt:lpstr>Binding site information may be included in scoring</vt:lpstr>
      <vt:lpstr>Kozakov et al, Biophys J, 2005</vt:lpstr>
      <vt:lpstr>Conclusion I (-) </vt:lpstr>
      <vt:lpstr>Conclusion II (-)</vt:lpstr>
      <vt:lpstr>Conclusion I (+)</vt:lpstr>
      <vt:lpstr>PowerPoint Presentation</vt:lpstr>
      <vt:lpstr>CAPRI: Critical Assessment of PRotein Interactions</vt:lpstr>
      <vt:lpstr>CAPRI: Critical Assessment of PRotein Interactions</vt:lpstr>
      <vt:lpstr>PowerPoint Presentation</vt:lpstr>
      <vt:lpstr>PowerPoint Presentation</vt:lpstr>
      <vt:lpstr>PowerPoint Presentation</vt:lpstr>
      <vt:lpstr>PowerPoint Presentation</vt:lpstr>
      <vt:lpstr>The HADDOCK protocol </vt:lpstr>
      <vt:lpstr>The HADDOCK services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ClusPro  http://nrc.bu.edu/cluster</vt:lpstr>
      <vt:lpstr>ClusPro  http://nrc.bu.edu/cluster</vt:lpstr>
      <vt:lpstr>ClusPro  http://nrc.bu.edu/cluster</vt:lpstr>
      <vt:lpstr>ClusPro  http://nrc.bu.edu/cluster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Structure of PPIs, predicting globural 3D structure</dc:title>
  <dc:creator>Allegra Via</dc:creator>
  <cp:lastModifiedBy>Allegra Via</cp:lastModifiedBy>
  <cp:revision>265</cp:revision>
  <dcterms:created xsi:type="dcterms:W3CDTF">2015-09-09T16:30:07Z</dcterms:created>
  <dcterms:modified xsi:type="dcterms:W3CDTF">2015-12-10T19:25:35Z</dcterms:modified>
</cp:coreProperties>
</file>

<file path=docProps/thumbnail.jpeg>
</file>